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3" r:id="rId2"/>
    <p:sldId id="259" r:id="rId3"/>
    <p:sldId id="270" r:id="rId4"/>
    <p:sldId id="279" r:id="rId5"/>
    <p:sldId id="260" r:id="rId6"/>
    <p:sldId id="264" r:id="rId7"/>
    <p:sldId id="261" r:id="rId8"/>
    <p:sldId id="275" r:id="rId9"/>
    <p:sldId id="274" r:id="rId10"/>
    <p:sldId id="281" r:id="rId11"/>
    <p:sldId id="282" r:id="rId12"/>
    <p:sldId id="283" r:id="rId13"/>
    <p:sldId id="284" r:id="rId14"/>
    <p:sldId id="285" r:id="rId15"/>
    <p:sldId id="262" r:id="rId16"/>
    <p:sldId id="277" r:id="rId17"/>
    <p:sldId id="266" r:id="rId18"/>
    <p:sldId id="280"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94523"/>
  </p:normalViewPr>
  <p:slideViewPr>
    <p:cSldViewPr snapToGrid="0" snapToObjects="1">
      <p:cViewPr varScale="1">
        <p:scale>
          <a:sx n="104" d="100"/>
          <a:sy n="104" d="100"/>
        </p:scale>
        <p:origin x="6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4417-C72B-704D-8CF7-6C0CDAF8C1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A64CCE-834C-B44B-AD80-0B0E97C6E0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6B60CA-413F-BC48-9858-2B41A522822B}"/>
              </a:ext>
            </a:extLst>
          </p:cNvPr>
          <p:cNvSpPr>
            <a:spLocks noGrp="1"/>
          </p:cNvSpPr>
          <p:nvPr>
            <p:ph type="dt" sz="half" idx="10"/>
          </p:nvPr>
        </p:nvSpPr>
        <p:spPr/>
        <p:txBody>
          <a:bodyPr/>
          <a:lstStyle/>
          <a:p>
            <a:fld id="{BAD2625F-C26F-DB4E-8008-756591FE99E6}" type="datetimeFigureOut">
              <a:rPr lang="en-US" smtClean="0"/>
              <a:t>1/25/22</a:t>
            </a:fld>
            <a:endParaRPr lang="en-US"/>
          </a:p>
        </p:txBody>
      </p:sp>
      <p:sp>
        <p:nvSpPr>
          <p:cNvPr id="5" name="Footer Placeholder 4">
            <a:extLst>
              <a:ext uri="{FF2B5EF4-FFF2-40B4-BE49-F238E27FC236}">
                <a16:creationId xmlns:a16="http://schemas.microsoft.com/office/drawing/2014/main" id="{F8B2BA8A-283D-714A-8EE5-D7771883EB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E8073-EBF3-314E-9B1A-375A2FC102F7}"/>
              </a:ext>
            </a:extLst>
          </p:cNvPr>
          <p:cNvSpPr>
            <a:spLocks noGrp="1"/>
          </p:cNvSpPr>
          <p:nvPr>
            <p:ph type="sldNum" sz="quarter" idx="12"/>
          </p:nvPr>
        </p:nvSpPr>
        <p:spPr/>
        <p:txBody>
          <a:bodyPr/>
          <a:lstStyle/>
          <a:p>
            <a:fld id="{194B7DE7-5D0C-3947-BEC1-BF0DE7A9A75D}" type="slidenum">
              <a:rPr lang="en-US" smtClean="0"/>
              <a:t>‹#›</a:t>
            </a:fld>
            <a:endParaRPr lang="en-US"/>
          </a:p>
        </p:txBody>
      </p:sp>
    </p:spTree>
    <p:extLst>
      <p:ext uri="{BB962C8B-B14F-4D97-AF65-F5344CB8AC3E}">
        <p14:creationId xmlns:p14="http://schemas.microsoft.com/office/powerpoint/2010/main" val="164614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A8B7-5046-024E-8CED-4204E9921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DC08F7-4EE1-BD49-BCE3-ED4BCCCF30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57BB9-7AB9-6D4C-B1C7-FDBF4460D919}"/>
              </a:ext>
            </a:extLst>
          </p:cNvPr>
          <p:cNvSpPr>
            <a:spLocks noGrp="1"/>
          </p:cNvSpPr>
          <p:nvPr>
            <p:ph type="dt" sz="half" idx="10"/>
          </p:nvPr>
        </p:nvSpPr>
        <p:spPr/>
        <p:txBody>
          <a:bodyPr/>
          <a:lstStyle/>
          <a:p>
            <a:fld id="{BAD2625F-C26F-DB4E-8008-756591FE99E6}" type="datetimeFigureOut">
              <a:rPr lang="en-US" smtClean="0"/>
              <a:t>1/25/22</a:t>
            </a:fld>
            <a:endParaRPr lang="en-US"/>
          </a:p>
        </p:txBody>
      </p:sp>
      <p:sp>
        <p:nvSpPr>
          <p:cNvPr id="5" name="Footer Placeholder 4">
            <a:extLst>
              <a:ext uri="{FF2B5EF4-FFF2-40B4-BE49-F238E27FC236}">
                <a16:creationId xmlns:a16="http://schemas.microsoft.com/office/drawing/2014/main" id="{0CD7450D-E201-2444-ADCE-2D8CD1871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AA098-6CC9-7A49-86BA-C22F7C3C6222}"/>
              </a:ext>
            </a:extLst>
          </p:cNvPr>
          <p:cNvSpPr>
            <a:spLocks noGrp="1"/>
          </p:cNvSpPr>
          <p:nvPr>
            <p:ph type="sldNum" sz="quarter" idx="12"/>
          </p:nvPr>
        </p:nvSpPr>
        <p:spPr/>
        <p:txBody>
          <a:bodyPr/>
          <a:lstStyle/>
          <a:p>
            <a:fld id="{194B7DE7-5D0C-3947-BEC1-BF0DE7A9A75D}" type="slidenum">
              <a:rPr lang="en-US" smtClean="0"/>
              <a:t>‹#›</a:t>
            </a:fld>
            <a:endParaRPr lang="en-US"/>
          </a:p>
        </p:txBody>
      </p:sp>
    </p:spTree>
    <p:extLst>
      <p:ext uri="{BB962C8B-B14F-4D97-AF65-F5344CB8AC3E}">
        <p14:creationId xmlns:p14="http://schemas.microsoft.com/office/powerpoint/2010/main" val="16410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40437D-08DB-704D-94CE-598D52F53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E3F1AD-4562-434A-A525-18C965B1F0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CBE00D-E20B-CF4B-87A7-34525B1DDBAC}"/>
              </a:ext>
            </a:extLst>
          </p:cNvPr>
          <p:cNvSpPr>
            <a:spLocks noGrp="1"/>
          </p:cNvSpPr>
          <p:nvPr>
            <p:ph type="dt" sz="half" idx="10"/>
          </p:nvPr>
        </p:nvSpPr>
        <p:spPr/>
        <p:txBody>
          <a:bodyPr/>
          <a:lstStyle/>
          <a:p>
            <a:fld id="{BAD2625F-C26F-DB4E-8008-756591FE99E6}" type="datetimeFigureOut">
              <a:rPr lang="en-US" smtClean="0"/>
              <a:t>1/25/22</a:t>
            </a:fld>
            <a:endParaRPr lang="en-US"/>
          </a:p>
        </p:txBody>
      </p:sp>
      <p:sp>
        <p:nvSpPr>
          <p:cNvPr id="5" name="Footer Placeholder 4">
            <a:extLst>
              <a:ext uri="{FF2B5EF4-FFF2-40B4-BE49-F238E27FC236}">
                <a16:creationId xmlns:a16="http://schemas.microsoft.com/office/drawing/2014/main" id="{5E08C959-DF75-3B41-93F2-6478CF80A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71969-F503-984F-9255-B11A9E424956}"/>
              </a:ext>
            </a:extLst>
          </p:cNvPr>
          <p:cNvSpPr>
            <a:spLocks noGrp="1"/>
          </p:cNvSpPr>
          <p:nvPr>
            <p:ph type="sldNum" sz="quarter" idx="12"/>
          </p:nvPr>
        </p:nvSpPr>
        <p:spPr/>
        <p:txBody>
          <a:bodyPr/>
          <a:lstStyle/>
          <a:p>
            <a:fld id="{194B7DE7-5D0C-3947-BEC1-BF0DE7A9A75D}" type="slidenum">
              <a:rPr lang="en-US" smtClean="0"/>
              <a:t>‹#›</a:t>
            </a:fld>
            <a:endParaRPr lang="en-US"/>
          </a:p>
        </p:txBody>
      </p:sp>
    </p:spTree>
    <p:extLst>
      <p:ext uri="{BB962C8B-B14F-4D97-AF65-F5344CB8AC3E}">
        <p14:creationId xmlns:p14="http://schemas.microsoft.com/office/powerpoint/2010/main" val="1219155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CD40-C75F-214A-9718-D79F6F939E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03BC29-DD5B-284A-B8DD-C6B7F9985D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6DB48-5B06-0541-9F20-47EC02199B80}"/>
              </a:ext>
            </a:extLst>
          </p:cNvPr>
          <p:cNvSpPr>
            <a:spLocks noGrp="1"/>
          </p:cNvSpPr>
          <p:nvPr>
            <p:ph type="dt" sz="half" idx="10"/>
          </p:nvPr>
        </p:nvSpPr>
        <p:spPr/>
        <p:txBody>
          <a:bodyPr/>
          <a:lstStyle/>
          <a:p>
            <a:fld id="{BAD2625F-C26F-DB4E-8008-756591FE99E6}" type="datetimeFigureOut">
              <a:rPr lang="en-US" smtClean="0"/>
              <a:t>1/25/22</a:t>
            </a:fld>
            <a:endParaRPr lang="en-US"/>
          </a:p>
        </p:txBody>
      </p:sp>
      <p:sp>
        <p:nvSpPr>
          <p:cNvPr id="5" name="Footer Placeholder 4">
            <a:extLst>
              <a:ext uri="{FF2B5EF4-FFF2-40B4-BE49-F238E27FC236}">
                <a16:creationId xmlns:a16="http://schemas.microsoft.com/office/drawing/2014/main" id="{B2663B6D-AC8C-E746-91F0-EF0DA2D5B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C52C3-80C3-094F-AB2B-AF90280BAB96}"/>
              </a:ext>
            </a:extLst>
          </p:cNvPr>
          <p:cNvSpPr>
            <a:spLocks noGrp="1"/>
          </p:cNvSpPr>
          <p:nvPr>
            <p:ph type="sldNum" sz="quarter" idx="12"/>
          </p:nvPr>
        </p:nvSpPr>
        <p:spPr/>
        <p:txBody>
          <a:bodyPr/>
          <a:lstStyle/>
          <a:p>
            <a:fld id="{194B7DE7-5D0C-3947-BEC1-BF0DE7A9A75D}" type="slidenum">
              <a:rPr lang="en-US" smtClean="0"/>
              <a:t>‹#›</a:t>
            </a:fld>
            <a:endParaRPr lang="en-US"/>
          </a:p>
        </p:txBody>
      </p:sp>
    </p:spTree>
    <p:extLst>
      <p:ext uri="{BB962C8B-B14F-4D97-AF65-F5344CB8AC3E}">
        <p14:creationId xmlns:p14="http://schemas.microsoft.com/office/powerpoint/2010/main" val="647753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1C3F6-99E6-C54D-B62B-FE37BD2128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321340-F874-A84A-A598-A9E6AC71A6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57A740-4D8F-824C-8563-101D4888EBBA}"/>
              </a:ext>
            </a:extLst>
          </p:cNvPr>
          <p:cNvSpPr>
            <a:spLocks noGrp="1"/>
          </p:cNvSpPr>
          <p:nvPr>
            <p:ph type="dt" sz="half" idx="10"/>
          </p:nvPr>
        </p:nvSpPr>
        <p:spPr/>
        <p:txBody>
          <a:bodyPr/>
          <a:lstStyle/>
          <a:p>
            <a:fld id="{BAD2625F-C26F-DB4E-8008-756591FE99E6}" type="datetimeFigureOut">
              <a:rPr lang="en-US" smtClean="0"/>
              <a:t>1/25/22</a:t>
            </a:fld>
            <a:endParaRPr lang="en-US"/>
          </a:p>
        </p:txBody>
      </p:sp>
      <p:sp>
        <p:nvSpPr>
          <p:cNvPr id="5" name="Footer Placeholder 4">
            <a:extLst>
              <a:ext uri="{FF2B5EF4-FFF2-40B4-BE49-F238E27FC236}">
                <a16:creationId xmlns:a16="http://schemas.microsoft.com/office/drawing/2014/main" id="{FC44103B-C314-B34F-A63C-6B5CB755C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E0E1A-621D-684C-9386-5FB1E9C3B9DA}"/>
              </a:ext>
            </a:extLst>
          </p:cNvPr>
          <p:cNvSpPr>
            <a:spLocks noGrp="1"/>
          </p:cNvSpPr>
          <p:nvPr>
            <p:ph type="sldNum" sz="quarter" idx="12"/>
          </p:nvPr>
        </p:nvSpPr>
        <p:spPr/>
        <p:txBody>
          <a:bodyPr/>
          <a:lstStyle/>
          <a:p>
            <a:fld id="{194B7DE7-5D0C-3947-BEC1-BF0DE7A9A75D}" type="slidenum">
              <a:rPr lang="en-US" smtClean="0"/>
              <a:t>‹#›</a:t>
            </a:fld>
            <a:endParaRPr lang="en-US"/>
          </a:p>
        </p:txBody>
      </p:sp>
    </p:spTree>
    <p:extLst>
      <p:ext uri="{BB962C8B-B14F-4D97-AF65-F5344CB8AC3E}">
        <p14:creationId xmlns:p14="http://schemas.microsoft.com/office/powerpoint/2010/main" val="2225866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5C34-E6E1-3E44-B431-70863DBC0F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D36EBA-90C1-754A-9C91-011C68BA8C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AC1758-1675-A34F-8D9A-21B41C84AB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A0D93A-9158-2643-A598-57680EF11067}"/>
              </a:ext>
            </a:extLst>
          </p:cNvPr>
          <p:cNvSpPr>
            <a:spLocks noGrp="1"/>
          </p:cNvSpPr>
          <p:nvPr>
            <p:ph type="dt" sz="half" idx="10"/>
          </p:nvPr>
        </p:nvSpPr>
        <p:spPr/>
        <p:txBody>
          <a:bodyPr/>
          <a:lstStyle/>
          <a:p>
            <a:fld id="{BAD2625F-C26F-DB4E-8008-756591FE99E6}" type="datetimeFigureOut">
              <a:rPr lang="en-US" smtClean="0"/>
              <a:t>1/25/22</a:t>
            </a:fld>
            <a:endParaRPr lang="en-US"/>
          </a:p>
        </p:txBody>
      </p:sp>
      <p:sp>
        <p:nvSpPr>
          <p:cNvPr id="6" name="Footer Placeholder 5">
            <a:extLst>
              <a:ext uri="{FF2B5EF4-FFF2-40B4-BE49-F238E27FC236}">
                <a16:creationId xmlns:a16="http://schemas.microsoft.com/office/drawing/2014/main" id="{C90A214D-8312-4942-8B62-01E684172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8F93C-F615-CF41-A140-E711B7A40474}"/>
              </a:ext>
            </a:extLst>
          </p:cNvPr>
          <p:cNvSpPr>
            <a:spLocks noGrp="1"/>
          </p:cNvSpPr>
          <p:nvPr>
            <p:ph type="sldNum" sz="quarter" idx="12"/>
          </p:nvPr>
        </p:nvSpPr>
        <p:spPr/>
        <p:txBody>
          <a:bodyPr/>
          <a:lstStyle/>
          <a:p>
            <a:fld id="{194B7DE7-5D0C-3947-BEC1-BF0DE7A9A75D}" type="slidenum">
              <a:rPr lang="en-US" smtClean="0"/>
              <a:t>‹#›</a:t>
            </a:fld>
            <a:endParaRPr lang="en-US"/>
          </a:p>
        </p:txBody>
      </p:sp>
    </p:spTree>
    <p:extLst>
      <p:ext uri="{BB962C8B-B14F-4D97-AF65-F5344CB8AC3E}">
        <p14:creationId xmlns:p14="http://schemas.microsoft.com/office/powerpoint/2010/main" val="268935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8854B-8BB0-EF4E-85CE-6952185247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640313-69FB-F148-A034-0E9ABF59B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6CB10-0F8F-5942-A9D5-DC01D69031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A6FF4C-1154-B847-B45C-4186779EE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0F2348-1CBF-9648-B5C9-FCF861B690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E57985-FCA7-3D45-AC72-498B8F0B78A1}"/>
              </a:ext>
            </a:extLst>
          </p:cNvPr>
          <p:cNvSpPr>
            <a:spLocks noGrp="1"/>
          </p:cNvSpPr>
          <p:nvPr>
            <p:ph type="dt" sz="half" idx="10"/>
          </p:nvPr>
        </p:nvSpPr>
        <p:spPr/>
        <p:txBody>
          <a:bodyPr/>
          <a:lstStyle/>
          <a:p>
            <a:fld id="{BAD2625F-C26F-DB4E-8008-756591FE99E6}" type="datetimeFigureOut">
              <a:rPr lang="en-US" smtClean="0"/>
              <a:t>1/25/22</a:t>
            </a:fld>
            <a:endParaRPr lang="en-US"/>
          </a:p>
        </p:txBody>
      </p:sp>
      <p:sp>
        <p:nvSpPr>
          <p:cNvPr id="8" name="Footer Placeholder 7">
            <a:extLst>
              <a:ext uri="{FF2B5EF4-FFF2-40B4-BE49-F238E27FC236}">
                <a16:creationId xmlns:a16="http://schemas.microsoft.com/office/drawing/2014/main" id="{83E2450F-3E18-754D-B933-48BC725069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5472D5-8EA5-A946-9F64-824D46E113CD}"/>
              </a:ext>
            </a:extLst>
          </p:cNvPr>
          <p:cNvSpPr>
            <a:spLocks noGrp="1"/>
          </p:cNvSpPr>
          <p:nvPr>
            <p:ph type="sldNum" sz="quarter" idx="12"/>
          </p:nvPr>
        </p:nvSpPr>
        <p:spPr/>
        <p:txBody>
          <a:bodyPr/>
          <a:lstStyle/>
          <a:p>
            <a:fld id="{194B7DE7-5D0C-3947-BEC1-BF0DE7A9A75D}" type="slidenum">
              <a:rPr lang="en-US" smtClean="0"/>
              <a:t>‹#›</a:t>
            </a:fld>
            <a:endParaRPr lang="en-US"/>
          </a:p>
        </p:txBody>
      </p:sp>
    </p:spTree>
    <p:extLst>
      <p:ext uri="{BB962C8B-B14F-4D97-AF65-F5344CB8AC3E}">
        <p14:creationId xmlns:p14="http://schemas.microsoft.com/office/powerpoint/2010/main" val="1798597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0E2C-34AB-9E46-9E42-A5767E0744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C88211-420C-E74B-A5E3-1C2F269F5588}"/>
              </a:ext>
            </a:extLst>
          </p:cNvPr>
          <p:cNvSpPr>
            <a:spLocks noGrp="1"/>
          </p:cNvSpPr>
          <p:nvPr>
            <p:ph type="dt" sz="half" idx="10"/>
          </p:nvPr>
        </p:nvSpPr>
        <p:spPr/>
        <p:txBody>
          <a:bodyPr/>
          <a:lstStyle/>
          <a:p>
            <a:fld id="{BAD2625F-C26F-DB4E-8008-756591FE99E6}" type="datetimeFigureOut">
              <a:rPr lang="en-US" smtClean="0"/>
              <a:t>1/25/22</a:t>
            </a:fld>
            <a:endParaRPr lang="en-US"/>
          </a:p>
        </p:txBody>
      </p:sp>
      <p:sp>
        <p:nvSpPr>
          <p:cNvPr id="4" name="Footer Placeholder 3">
            <a:extLst>
              <a:ext uri="{FF2B5EF4-FFF2-40B4-BE49-F238E27FC236}">
                <a16:creationId xmlns:a16="http://schemas.microsoft.com/office/drawing/2014/main" id="{FC6F0E3A-77C3-A44F-813D-9C408F7204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C6B8C5-DF53-9A48-A135-A8D1FF66B830}"/>
              </a:ext>
            </a:extLst>
          </p:cNvPr>
          <p:cNvSpPr>
            <a:spLocks noGrp="1"/>
          </p:cNvSpPr>
          <p:nvPr>
            <p:ph type="sldNum" sz="quarter" idx="12"/>
          </p:nvPr>
        </p:nvSpPr>
        <p:spPr/>
        <p:txBody>
          <a:bodyPr/>
          <a:lstStyle/>
          <a:p>
            <a:fld id="{194B7DE7-5D0C-3947-BEC1-BF0DE7A9A75D}" type="slidenum">
              <a:rPr lang="en-US" smtClean="0"/>
              <a:t>‹#›</a:t>
            </a:fld>
            <a:endParaRPr lang="en-US"/>
          </a:p>
        </p:txBody>
      </p:sp>
    </p:spTree>
    <p:extLst>
      <p:ext uri="{BB962C8B-B14F-4D97-AF65-F5344CB8AC3E}">
        <p14:creationId xmlns:p14="http://schemas.microsoft.com/office/powerpoint/2010/main" val="2786612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E6C82C-B9CA-8B4B-8ACA-5CA332380ED2}"/>
              </a:ext>
            </a:extLst>
          </p:cNvPr>
          <p:cNvSpPr>
            <a:spLocks noGrp="1"/>
          </p:cNvSpPr>
          <p:nvPr>
            <p:ph type="dt" sz="half" idx="10"/>
          </p:nvPr>
        </p:nvSpPr>
        <p:spPr/>
        <p:txBody>
          <a:bodyPr/>
          <a:lstStyle/>
          <a:p>
            <a:fld id="{BAD2625F-C26F-DB4E-8008-756591FE99E6}" type="datetimeFigureOut">
              <a:rPr lang="en-US" smtClean="0"/>
              <a:t>1/25/22</a:t>
            </a:fld>
            <a:endParaRPr lang="en-US"/>
          </a:p>
        </p:txBody>
      </p:sp>
      <p:sp>
        <p:nvSpPr>
          <p:cNvPr id="3" name="Footer Placeholder 2">
            <a:extLst>
              <a:ext uri="{FF2B5EF4-FFF2-40B4-BE49-F238E27FC236}">
                <a16:creationId xmlns:a16="http://schemas.microsoft.com/office/drawing/2014/main" id="{D705612D-9948-6B43-8F77-6D68480598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2AF9B-A40D-344B-B208-9BCAD3F0A066}"/>
              </a:ext>
            </a:extLst>
          </p:cNvPr>
          <p:cNvSpPr>
            <a:spLocks noGrp="1"/>
          </p:cNvSpPr>
          <p:nvPr>
            <p:ph type="sldNum" sz="quarter" idx="12"/>
          </p:nvPr>
        </p:nvSpPr>
        <p:spPr/>
        <p:txBody>
          <a:bodyPr/>
          <a:lstStyle/>
          <a:p>
            <a:fld id="{194B7DE7-5D0C-3947-BEC1-BF0DE7A9A75D}" type="slidenum">
              <a:rPr lang="en-US" smtClean="0"/>
              <a:t>‹#›</a:t>
            </a:fld>
            <a:endParaRPr lang="en-US"/>
          </a:p>
        </p:txBody>
      </p:sp>
    </p:spTree>
    <p:extLst>
      <p:ext uri="{BB962C8B-B14F-4D97-AF65-F5344CB8AC3E}">
        <p14:creationId xmlns:p14="http://schemas.microsoft.com/office/powerpoint/2010/main" val="280665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CD0E-26DE-154C-A10F-56D3254B22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66C631-FE55-9748-8E53-DAA3DC5FD5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DC1DAF-21A9-EC40-B05A-B5C7417DD6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47002C-F716-6241-A952-4EC7C23E3E9D}"/>
              </a:ext>
            </a:extLst>
          </p:cNvPr>
          <p:cNvSpPr>
            <a:spLocks noGrp="1"/>
          </p:cNvSpPr>
          <p:nvPr>
            <p:ph type="dt" sz="half" idx="10"/>
          </p:nvPr>
        </p:nvSpPr>
        <p:spPr/>
        <p:txBody>
          <a:bodyPr/>
          <a:lstStyle/>
          <a:p>
            <a:fld id="{BAD2625F-C26F-DB4E-8008-756591FE99E6}" type="datetimeFigureOut">
              <a:rPr lang="en-US" smtClean="0"/>
              <a:t>1/25/22</a:t>
            </a:fld>
            <a:endParaRPr lang="en-US"/>
          </a:p>
        </p:txBody>
      </p:sp>
      <p:sp>
        <p:nvSpPr>
          <p:cNvPr id="6" name="Footer Placeholder 5">
            <a:extLst>
              <a:ext uri="{FF2B5EF4-FFF2-40B4-BE49-F238E27FC236}">
                <a16:creationId xmlns:a16="http://schemas.microsoft.com/office/drawing/2014/main" id="{DF949D85-088A-B249-BFE9-FC93F37A2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B3FD96-0FF8-AB48-9FAC-2DBE93B1FBAD}"/>
              </a:ext>
            </a:extLst>
          </p:cNvPr>
          <p:cNvSpPr>
            <a:spLocks noGrp="1"/>
          </p:cNvSpPr>
          <p:nvPr>
            <p:ph type="sldNum" sz="quarter" idx="12"/>
          </p:nvPr>
        </p:nvSpPr>
        <p:spPr/>
        <p:txBody>
          <a:bodyPr/>
          <a:lstStyle/>
          <a:p>
            <a:fld id="{194B7DE7-5D0C-3947-BEC1-BF0DE7A9A75D}" type="slidenum">
              <a:rPr lang="en-US" smtClean="0"/>
              <a:t>‹#›</a:t>
            </a:fld>
            <a:endParaRPr lang="en-US"/>
          </a:p>
        </p:txBody>
      </p:sp>
    </p:spTree>
    <p:extLst>
      <p:ext uri="{BB962C8B-B14F-4D97-AF65-F5344CB8AC3E}">
        <p14:creationId xmlns:p14="http://schemas.microsoft.com/office/powerpoint/2010/main" val="3057660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5B59-30A1-DB4D-970B-2A035069E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1A48A6-6578-3941-823C-D3EA14C5F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60DDCD-735F-8342-B6D6-2DBDCBD26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9894FC-21F9-944D-BE49-51DECD18EFBA}"/>
              </a:ext>
            </a:extLst>
          </p:cNvPr>
          <p:cNvSpPr>
            <a:spLocks noGrp="1"/>
          </p:cNvSpPr>
          <p:nvPr>
            <p:ph type="dt" sz="half" idx="10"/>
          </p:nvPr>
        </p:nvSpPr>
        <p:spPr/>
        <p:txBody>
          <a:bodyPr/>
          <a:lstStyle/>
          <a:p>
            <a:fld id="{BAD2625F-C26F-DB4E-8008-756591FE99E6}" type="datetimeFigureOut">
              <a:rPr lang="en-US" smtClean="0"/>
              <a:t>1/25/22</a:t>
            </a:fld>
            <a:endParaRPr lang="en-US"/>
          </a:p>
        </p:txBody>
      </p:sp>
      <p:sp>
        <p:nvSpPr>
          <p:cNvPr id="6" name="Footer Placeholder 5">
            <a:extLst>
              <a:ext uri="{FF2B5EF4-FFF2-40B4-BE49-F238E27FC236}">
                <a16:creationId xmlns:a16="http://schemas.microsoft.com/office/drawing/2014/main" id="{E91F52B1-0298-4C44-BC1A-BA7358B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BC97B-76F0-BA4C-9696-EBD2995CAC8B}"/>
              </a:ext>
            </a:extLst>
          </p:cNvPr>
          <p:cNvSpPr>
            <a:spLocks noGrp="1"/>
          </p:cNvSpPr>
          <p:nvPr>
            <p:ph type="sldNum" sz="quarter" idx="12"/>
          </p:nvPr>
        </p:nvSpPr>
        <p:spPr/>
        <p:txBody>
          <a:bodyPr/>
          <a:lstStyle/>
          <a:p>
            <a:fld id="{194B7DE7-5D0C-3947-BEC1-BF0DE7A9A75D}" type="slidenum">
              <a:rPr lang="en-US" smtClean="0"/>
              <a:t>‹#›</a:t>
            </a:fld>
            <a:endParaRPr lang="en-US"/>
          </a:p>
        </p:txBody>
      </p:sp>
    </p:spTree>
    <p:extLst>
      <p:ext uri="{BB962C8B-B14F-4D97-AF65-F5344CB8AC3E}">
        <p14:creationId xmlns:p14="http://schemas.microsoft.com/office/powerpoint/2010/main" val="1631796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547713-348F-EF45-9945-24DCA55A2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FFDDFE-F7E8-0749-A73C-75DA27F5A1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6B5CF9-99C0-FE4D-B988-8EB58628EC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D2625F-C26F-DB4E-8008-756591FE99E6}" type="datetimeFigureOut">
              <a:rPr lang="en-US" smtClean="0"/>
              <a:t>1/25/22</a:t>
            </a:fld>
            <a:endParaRPr lang="en-US"/>
          </a:p>
        </p:txBody>
      </p:sp>
      <p:sp>
        <p:nvSpPr>
          <p:cNvPr id="5" name="Footer Placeholder 4">
            <a:extLst>
              <a:ext uri="{FF2B5EF4-FFF2-40B4-BE49-F238E27FC236}">
                <a16:creationId xmlns:a16="http://schemas.microsoft.com/office/drawing/2014/main" id="{5AC9F970-4560-7541-A666-8B080A7A63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0614F0-401F-BF40-B916-9F2B400627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B7DE7-5D0C-3947-BEC1-BF0DE7A9A75D}" type="slidenum">
              <a:rPr lang="en-US" smtClean="0"/>
              <a:t>‹#›</a:t>
            </a:fld>
            <a:endParaRPr lang="en-US"/>
          </a:p>
        </p:txBody>
      </p:sp>
    </p:spTree>
    <p:extLst>
      <p:ext uri="{BB962C8B-B14F-4D97-AF65-F5344CB8AC3E}">
        <p14:creationId xmlns:p14="http://schemas.microsoft.com/office/powerpoint/2010/main" val="3863463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a:extLst>
              <a:ext uri="{FF2B5EF4-FFF2-40B4-BE49-F238E27FC236}">
                <a16:creationId xmlns:a16="http://schemas.microsoft.com/office/drawing/2014/main" id="{D5997EA8-5EFC-40CD-A85F-C3C3BC5F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What is a Carbon Footprint? | Tips to Reduce Carbon Footprint - Iberdrola">
            <a:extLst>
              <a:ext uri="{FF2B5EF4-FFF2-40B4-BE49-F238E27FC236}">
                <a16:creationId xmlns:a16="http://schemas.microsoft.com/office/drawing/2014/main" id="{A2950B09-4063-8B4D-9C24-EFBD74BC85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1CF6A1EC-BD15-42D9-A339-A3970CF7C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42D538-1508-3145-ACC7-41744A9D5933}"/>
              </a:ext>
            </a:extLst>
          </p:cNvPr>
          <p:cNvSpPr>
            <a:spLocks noGrp="1"/>
          </p:cNvSpPr>
          <p:nvPr>
            <p:ph type="title"/>
          </p:nvPr>
        </p:nvSpPr>
        <p:spPr>
          <a:xfrm>
            <a:off x="1051560" y="4498848"/>
            <a:ext cx="3611880" cy="1536192"/>
          </a:xfrm>
        </p:spPr>
        <p:txBody>
          <a:bodyPr>
            <a:normAutofit/>
          </a:bodyPr>
          <a:lstStyle/>
          <a:p>
            <a:pPr algn="ctr"/>
            <a:r>
              <a:rPr lang="en-US" sz="3200" dirty="0">
                <a:latin typeface="Arial Hebrew" pitchFamily="2" charset="-79"/>
                <a:cs typeface="Arial Hebrew" pitchFamily="2" charset="-79"/>
              </a:rPr>
              <a:t>Carbon footprint due to </a:t>
            </a:r>
            <a:br>
              <a:rPr lang="en-US" sz="3200" dirty="0">
                <a:latin typeface="Arial Hebrew" pitchFamily="2" charset="-79"/>
                <a:cs typeface="Arial Hebrew" pitchFamily="2" charset="-79"/>
              </a:rPr>
            </a:br>
            <a:r>
              <a:rPr lang="en-US" sz="3200" dirty="0">
                <a:latin typeface="Arial Hebrew" pitchFamily="2" charset="-79"/>
                <a:cs typeface="Arial Hebrew" pitchFamily="2" charset="-79"/>
              </a:rPr>
              <a:t>Food Production</a:t>
            </a:r>
            <a:endParaRPr lang="en-US" sz="3200" dirty="0"/>
          </a:p>
        </p:txBody>
      </p:sp>
      <p:sp>
        <p:nvSpPr>
          <p:cNvPr id="45" name="Rectangle 44">
            <a:extLst>
              <a:ext uri="{FF2B5EF4-FFF2-40B4-BE49-F238E27FC236}">
                <a16:creationId xmlns:a16="http://schemas.microsoft.com/office/drawing/2014/main" id="{A720C27D-5C39-492B-BD68-C220C0F83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7" name="Rectangle 46">
            <a:extLst>
              <a:ext uri="{FF2B5EF4-FFF2-40B4-BE49-F238E27FC236}">
                <a16:creationId xmlns:a16="http://schemas.microsoft.com/office/drawing/2014/main" id="{A4F3394A-A959-460A-ACF9-5FA682C76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AC7EECE-30A1-8042-8BC7-D2439E0C349F}"/>
              </a:ext>
            </a:extLst>
          </p:cNvPr>
          <p:cNvSpPr>
            <a:spLocks noGrp="1"/>
          </p:cNvSpPr>
          <p:nvPr>
            <p:ph idx="1"/>
          </p:nvPr>
        </p:nvSpPr>
        <p:spPr>
          <a:xfrm>
            <a:off x="5286682" y="4587477"/>
            <a:ext cx="6061022" cy="1536192"/>
          </a:xfrm>
        </p:spPr>
        <p:txBody>
          <a:bodyPr anchor="ctr">
            <a:noAutofit/>
          </a:bodyPr>
          <a:lstStyle/>
          <a:p>
            <a:pPr marL="0" indent="0" algn="ctr">
              <a:spcAft>
                <a:spcPts val="600"/>
              </a:spcAft>
              <a:buNone/>
            </a:pPr>
            <a:r>
              <a:rPr lang="en-US" sz="1800" dirty="0"/>
              <a:t>By</a:t>
            </a:r>
          </a:p>
          <a:p>
            <a:pPr marL="0" indent="0" algn="ctr">
              <a:spcAft>
                <a:spcPts val="600"/>
              </a:spcAft>
              <a:buNone/>
            </a:pPr>
            <a:r>
              <a:rPr lang="en-US" sz="1800" dirty="0"/>
              <a:t>Sravani Somepalli</a:t>
            </a:r>
          </a:p>
          <a:p>
            <a:pPr marL="0" indent="0" algn="ctr">
              <a:spcAft>
                <a:spcPts val="600"/>
              </a:spcAft>
              <a:buNone/>
            </a:pPr>
            <a:r>
              <a:rPr lang="en-US" sz="1800" dirty="0"/>
              <a:t>MSBA 2022 – UC Irvine, Paul Merage School of Business</a:t>
            </a:r>
          </a:p>
          <a:p>
            <a:pPr marL="0" indent="0" algn="ctr">
              <a:spcAft>
                <a:spcPts val="600"/>
              </a:spcAft>
              <a:buNone/>
            </a:pPr>
            <a:r>
              <a:rPr lang="en-US" sz="1800" dirty="0"/>
              <a:t>President – Merage Analytics Club</a:t>
            </a:r>
          </a:p>
          <a:p>
            <a:pPr marL="0" indent="0" algn="ctr">
              <a:buNone/>
            </a:pPr>
            <a:endParaRPr lang="en-US" sz="1800" dirty="0"/>
          </a:p>
        </p:txBody>
      </p:sp>
    </p:spTree>
    <p:extLst>
      <p:ext uri="{BB962C8B-B14F-4D97-AF65-F5344CB8AC3E}">
        <p14:creationId xmlns:p14="http://schemas.microsoft.com/office/powerpoint/2010/main" val="2922284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F09C81FE-4FCE-1B43-BF72-83D6175D2314}"/>
              </a:ext>
            </a:extLst>
          </p:cNvPr>
          <p:cNvPicPr>
            <a:picLocks noChangeAspect="1"/>
          </p:cNvPicPr>
          <p:nvPr/>
        </p:nvPicPr>
        <p:blipFill rotWithShape="1">
          <a:blip r:embed="rId2"/>
          <a:srcRect t="841" r="1" b="472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38328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9D9C9A48-0FEE-4843-B242-3438F9BF0712}"/>
              </a:ext>
            </a:extLst>
          </p:cNvPr>
          <p:cNvPicPr>
            <a:picLocks noChangeAspect="1"/>
          </p:cNvPicPr>
          <p:nvPr/>
        </p:nvPicPr>
        <p:blipFill rotWithShape="1">
          <a:blip r:embed="rId2"/>
          <a:srcRect t="1393" r="1" b="4169"/>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40241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CE65C7A9-997E-AD48-B296-8564FA6FD92D}"/>
              </a:ext>
            </a:extLst>
          </p:cNvPr>
          <p:cNvPicPr>
            <a:picLocks noChangeAspect="1"/>
          </p:cNvPicPr>
          <p:nvPr/>
        </p:nvPicPr>
        <p:blipFill rotWithShape="1">
          <a:blip r:embed="rId2"/>
          <a:srcRect t="5266" r="1" b="295"/>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1800610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chat or text message&#10;&#10;Description automatically generated">
            <a:extLst>
              <a:ext uri="{FF2B5EF4-FFF2-40B4-BE49-F238E27FC236}">
                <a16:creationId xmlns:a16="http://schemas.microsoft.com/office/drawing/2014/main" id="{FB55370F-8E3B-9441-B756-111192BD13E5}"/>
              </a:ext>
            </a:extLst>
          </p:cNvPr>
          <p:cNvPicPr>
            <a:picLocks noChangeAspect="1"/>
          </p:cNvPicPr>
          <p:nvPr/>
        </p:nvPicPr>
        <p:blipFill rotWithShape="1">
          <a:blip r:embed="rId2"/>
          <a:srcRect t="1693" r="1" b="3868"/>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1567257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09C0A08C-0448-C042-9E69-209E8FF65D9D}"/>
              </a:ext>
            </a:extLst>
          </p:cNvPr>
          <p:cNvPicPr>
            <a:picLocks noChangeAspect="1"/>
          </p:cNvPicPr>
          <p:nvPr/>
        </p:nvPicPr>
        <p:blipFill rotWithShape="1">
          <a:blip r:embed="rId2"/>
          <a:srcRect t="1870" r="1" b="369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833111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AE6FA-45BA-A84D-A028-442B8C778EE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Arial Hebrew" pitchFamily="2" charset="-79"/>
                <a:cs typeface="Arial Hebrew" pitchFamily="2" charset="-79"/>
              </a:rPr>
              <a:t>Utterances</a:t>
            </a:r>
          </a:p>
        </p:txBody>
      </p:sp>
      <p:sp>
        <p:nvSpPr>
          <p:cNvPr id="5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4">
            <a:extLst>
              <a:ext uri="{FF2B5EF4-FFF2-40B4-BE49-F238E27FC236}">
                <a16:creationId xmlns:a16="http://schemas.microsoft.com/office/drawing/2014/main" id="{15C601C2-BB90-7442-A662-8A3761CC5B44}"/>
              </a:ext>
            </a:extLst>
          </p:cNvPr>
          <p:cNvGraphicFramePr>
            <a:graphicFrameLocks noGrp="1"/>
          </p:cNvGraphicFramePr>
          <p:nvPr>
            <p:extLst>
              <p:ext uri="{D42A27DB-BD31-4B8C-83A1-F6EECF244321}">
                <p14:modId xmlns:p14="http://schemas.microsoft.com/office/powerpoint/2010/main" val="1758070449"/>
              </p:ext>
            </p:extLst>
          </p:nvPr>
        </p:nvGraphicFramePr>
        <p:xfrm>
          <a:off x="437147" y="2633472"/>
          <a:ext cx="11314659" cy="3586354"/>
        </p:xfrm>
        <a:graphic>
          <a:graphicData uri="http://schemas.openxmlformats.org/drawingml/2006/table">
            <a:tbl>
              <a:tblPr firstRow="1" bandRow="1">
                <a:solidFill>
                  <a:schemeClr val="tx1">
                    <a:lumMod val="75000"/>
                    <a:lumOff val="25000"/>
                  </a:schemeClr>
                </a:solidFill>
                <a:tableStyleId>{8EC20E35-A176-4012-BC5E-935CFFF8708E}</a:tableStyleId>
              </a:tblPr>
              <a:tblGrid>
                <a:gridCol w="5735282">
                  <a:extLst>
                    <a:ext uri="{9D8B030D-6E8A-4147-A177-3AD203B41FA5}">
                      <a16:colId xmlns:a16="http://schemas.microsoft.com/office/drawing/2014/main" val="1028129349"/>
                    </a:ext>
                  </a:extLst>
                </a:gridCol>
                <a:gridCol w="5579377">
                  <a:extLst>
                    <a:ext uri="{9D8B030D-6E8A-4147-A177-3AD203B41FA5}">
                      <a16:colId xmlns:a16="http://schemas.microsoft.com/office/drawing/2014/main" val="1656695764"/>
                    </a:ext>
                  </a:extLst>
                </a:gridCol>
              </a:tblGrid>
              <a:tr h="6000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cap="none" spc="0">
                          <a:solidFill>
                            <a:schemeClr val="bg1"/>
                          </a:solidFill>
                        </a:rPr>
                        <a:t>What is the greenhouse emission of coffee?</a:t>
                      </a:r>
                    </a:p>
                  </a:txBody>
                  <a:tcPr marL="61663" marR="66244" marT="17618" marB="132135"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cap="none" spc="0">
                          <a:solidFill>
                            <a:schemeClr val="bg1"/>
                          </a:solidFill>
                        </a:rPr>
                        <a:t>Show me the food with lowest greenhouse emission</a:t>
                      </a:r>
                    </a:p>
                    <a:p>
                      <a:pPr algn="ctr"/>
                      <a:endParaRPr lang="en-US" sz="1300" b="1" cap="none" spc="0">
                        <a:solidFill>
                          <a:schemeClr val="bg1"/>
                        </a:solidFill>
                      </a:endParaRPr>
                    </a:p>
                  </a:txBody>
                  <a:tcPr marL="61663" marR="66244" marT="17618" marB="132135"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702951487"/>
                  </a:ext>
                </a:extLst>
              </a:tr>
              <a:tr h="39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bg1"/>
                          </a:solidFill>
                        </a:rPr>
                        <a:t>What is the food that has highest water usage?</a:t>
                      </a:r>
                    </a:p>
                  </a:txBody>
                  <a:tcPr marL="61663" marR="66244" marT="17618" marB="132135">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bg1"/>
                          </a:solidFill>
                        </a:rPr>
                        <a:t>Food distribution emission via Land use change</a:t>
                      </a:r>
                    </a:p>
                  </a:txBody>
                  <a:tcPr marL="61663" marR="66244" marT="17618" marB="132135">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79171063"/>
                  </a:ext>
                </a:extLst>
              </a:tr>
              <a:tr h="6000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bg1"/>
                          </a:solidFill>
                        </a:rPr>
                        <a:t>What percent of </a:t>
                      </a:r>
                      <a:r>
                        <a:rPr lang="en-US" sz="1300" b="0" kern="1200" cap="none" spc="0">
                          <a:solidFill>
                            <a:schemeClr val="bg1"/>
                          </a:solidFill>
                          <a:effectLst/>
                        </a:rPr>
                        <a:t>Scarcity-weighted water use caused by chocolate?</a:t>
                      </a:r>
                      <a:endParaRPr lang="en-US" sz="1300" b="0" i="0" kern="1200" cap="none" spc="0">
                        <a:solidFill>
                          <a:schemeClr val="bg1"/>
                        </a:solidFill>
                        <a:effectLst/>
                        <a:latin typeface="+mn-lt"/>
                        <a:ea typeface="+mn-ea"/>
                        <a:cs typeface="+mn-cs"/>
                      </a:endParaRPr>
                    </a:p>
                  </a:txBody>
                  <a:tcPr marL="61663" marR="66244" marT="17618" marB="132135">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bg1"/>
                          </a:solidFill>
                        </a:rPr>
                        <a:t>What is the water usage of Tomatoes</a:t>
                      </a:r>
                      <a:r>
                        <a:rPr lang="en-US" sz="1300" b="0" kern="1200" cap="none" spc="0">
                          <a:solidFill>
                            <a:schemeClr val="bg1"/>
                          </a:solidFill>
                          <a:effectLst/>
                        </a:rPr>
                        <a:t>?</a:t>
                      </a:r>
                    </a:p>
                    <a:p>
                      <a:pPr algn="ctr"/>
                      <a:endParaRPr lang="en-US" sz="1300" cap="none" spc="0">
                        <a:solidFill>
                          <a:schemeClr val="bg1"/>
                        </a:solidFill>
                      </a:endParaRPr>
                    </a:p>
                  </a:txBody>
                  <a:tcPr marL="61663" marR="66244" marT="17618" marB="132135">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3993787734"/>
                  </a:ext>
                </a:extLst>
              </a:tr>
              <a:tr h="6000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bg1"/>
                          </a:solidFill>
                        </a:rPr>
                        <a:t>How much Eutrophication is being caused by cheese?</a:t>
                      </a:r>
                    </a:p>
                  </a:txBody>
                  <a:tcPr marL="61663" marR="66244" marT="17618" marB="132135">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bg1"/>
                          </a:solidFill>
                        </a:rPr>
                        <a:t>What is the carbon footprint of Rice?</a:t>
                      </a:r>
                    </a:p>
                    <a:p>
                      <a:pPr algn="ctr"/>
                      <a:endParaRPr lang="en-US" sz="1300" cap="none" spc="0">
                        <a:solidFill>
                          <a:schemeClr val="bg1"/>
                        </a:solidFill>
                      </a:endParaRPr>
                    </a:p>
                  </a:txBody>
                  <a:tcPr marL="61663" marR="66244" marT="17618" marB="132135">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2711940248"/>
                  </a:ext>
                </a:extLst>
              </a:tr>
              <a:tr h="39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bg1"/>
                          </a:solidFill>
                        </a:rPr>
                        <a:t>Define Eutrophication.</a:t>
                      </a:r>
                    </a:p>
                  </a:txBody>
                  <a:tcPr marL="61663" marR="66244" marT="17618" marB="132135">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r>
                        <a:rPr lang="en-US" sz="1300" cap="none" spc="0">
                          <a:solidFill>
                            <a:schemeClr val="bg1"/>
                          </a:solidFill>
                        </a:rPr>
                        <a:t>What time is it?</a:t>
                      </a:r>
                    </a:p>
                  </a:txBody>
                  <a:tcPr marL="61663" marR="66244" marT="17618" marB="132135">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3276616168"/>
                  </a:ext>
                </a:extLst>
              </a:tr>
              <a:tr h="39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bg1"/>
                          </a:solidFill>
                        </a:rPr>
                        <a:t>I want to see the food distribution by land use</a:t>
                      </a:r>
                    </a:p>
                  </a:txBody>
                  <a:tcPr marL="61663" marR="66244" marT="17618" marB="132135">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bg1"/>
                          </a:solidFill>
                        </a:rPr>
                        <a:t>Show me the distribution of </a:t>
                      </a:r>
                      <a:r>
                        <a:rPr lang="en-US" sz="1300" kern="1200" cap="none" spc="0">
                          <a:solidFill>
                            <a:schemeClr val="bg1"/>
                          </a:solidFill>
                          <a:effectLst/>
                        </a:rPr>
                        <a:t>water usage Per 1000kcal</a:t>
                      </a:r>
                      <a:endParaRPr lang="en-US" sz="1300" cap="none" spc="0">
                        <a:solidFill>
                          <a:schemeClr val="bg1"/>
                        </a:solidFill>
                      </a:endParaRPr>
                    </a:p>
                  </a:txBody>
                  <a:tcPr marL="61663" marR="66244" marT="17618" marB="132135">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125013758"/>
                  </a:ext>
                </a:extLst>
              </a:tr>
              <a:tr h="6000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a:solidFill>
                            <a:schemeClr val="bg1"/>
                          </a:solidFill>
                        </a:rPr>
                        <a:t>Show me top 5 foods with most land usage</a:t>
                      </a:r>
                    </a:p>
                    <a:p>
                      <a:pPr algn="ctr"/>
                      <a:endParaRPr lang="en-US" sz="1300" cap="none" spc="0">
                        <a:solidFill>
                          <a:schemeClr val="bg1"/>
                        </a:solidFill>
                      </a:endParaRPr>
                    </a:p>
                  </a:txBody>
                  <a:tcPr marL="61663" marR="66244" marT="17618" marB="132135">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dirty="0">
                          <a:solidFill>
                            <a:schemeClr val="bg1"/>
                          </a:solidFill>
                        </a:rPr>
                        <a:t>Show me the correlation of all stages of supply chain</a:t>
                      </a:r>
                    </a:p>
                    <a:p>
                      <a:pPr algn="ctr"/>
                      <a:endParaRPr lang="en-US" sz="1300" cap="none" spc="0" dirty="0">
                        <a:solidFill>
                          <a:schemeClr val="bg1"/>
                        </a:solidFill>
                      </a:endParaRPr>
                    </a:p>
                  </a:txBody>
                  <a:tcPr marL="61663" marR="66244" marT="17618" marB="132135">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962597126"/>
                  </a:ext>
                </a:extLst>
              </a:tr>
            </a:tbl>
          </a:graphicData>
        </a:graphic>
      </p:graphicFrame>
    </p:spTree>
    <p:extLst>
      <p:ext uri="{BB962C8B-B14F-4D97-AF65-F5344CB8AC3E}">
        <p14:creationId xmlns:p14="http://schemas.microsoft.com/office/powerpoint/2010/main" val="45677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0C813-9823-5448-B512-185C5B5B2C2C}"/>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latin typeface="Arial Hebrew" pitchFamily="2" charset="-79"/>
                <a:cs typeface="Arial Hebrew" pitchFamily="2" charset="-79"/>
              </a:rPr>
              <a:t>Distribution Charts</a:t>
            </a:r>
          </a:p>
        </p:txBody>
      </p:sp>
      <p:sp>
        <p:nvSpPr>
          <p:cNvPr id="13"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10" descr="Graphical user interface, chart&#10;&#10;Description automatically generated">
            <a:extLst>
              <a:ext uri="{FF2B5EF4-FFF2-40B4-BE49-F238E27FC236}">
                <a16:creationId xmlns:a16="http://schemas.microsoft.com/office/drawing/2014/main" id="{B507525E-C9A4-1947-BA7A-23E54DAC67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2608" y="2662599"/>
            <a:ext cx="3758184" cy="3514410"/>
          </a:xfrm>
          <a:prstGeom prst="rect">
            <a:avLst/>
          </a:prstGeom>
        </p:spPr>
      </p:pic>
      <p:pic>
        <p:nvPicPr>
          <p:cNvPr id="5" name="Picture 4" descr="Table&#10;&#10;Description automatically generated">
            <a:extLst>
              <a:ext uri="{FF2B5EF4-FFF2-40B4-BE49-F238E27FC236}">
                <a16:creationId xmlns:a16="http://schemas.microsoft.com/office/drawing/2014/main" id="{A661C9D0-C4B4-7C4E-AA03-FD232FDBDA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6908" y="3183960"/>
            <a:ext cx="3758184" cy="2471689"/>
          </a:xfrm>
          <a:prstGeom prst="rect">
            <a:avLst/>
          </a:prstGeom>
        </p:spPr>
      </p:pic>
      <p:pic>
        <p:nvPicPr>
          <p:cNvPr id="6" name="Picture 5" descr="Graphical user interface, application, table, Excel&#10;&#10;Description automatically generated">
            <a:extLst>
              <a:ext uri="{FF2B5EF4-FFF2-40B4-BE49-F238E27FC236}">
                <a16:creationId xmlns:a16="http://schemas.microsoft.com/office/drawing/2014/main" id="{E316A32F-34AA-AC48-A013-AEBFA129B52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41208" y="3306455"/>
            <a:ext cx="3758184" cy="2226698"/>
          </a:xfrm>
          <a:prstGeom prst="rect">
            <a:avLst/>
          </a:prstGeom>
        </p:spPr>
      </p:pic>
    </p:spTree>
    <p:extLst>
      <p:ext uri="{BB962C8B-B14F-4D97-AF65-F5344CB8AC3E}">
        <p14:creationId xmlns:p14="http://schemas.microsoft.com/office/powerpoint/2010/main" val="1497822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8" name="Picture 47" descr="Mobile device with apps">
            <a:extLst>
              <a:ext uri="{FF2B5EF4-FFF2-40B4-BE49-F238E27FC236}">
                <a16:creationId xmlns:a16="http://schemas.microsoft.com/office/drawing/2014/main" id="{BB9C3BB2-FB7A-4246-90A6-49EB6EB9582D}"/>
              </a:ext>
            </a:extLst>
          </p:cNvPr>
          <p:cNvPicPr>
            <a:picLocks noChangeAspect="1"/>
          </p:cNvPicPr>
          <p:nvPr/>
        </p:nvPicPr>
        <p:blipFill rotWithShape="1">
          <a:blip r:embed="rId2">
            <a:alphaModFix amt="35000"/>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2465D7EE-5D53-3441-AB64-EBFE6564A336}"/>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latin typeface="Arial Hebrew" pitchFamily="2" charset="-79"/>
                <a:cs typeface="Arial Hebrew" pitchFamily="2" charset="-79"/>
              </a:rPr>
              <a:t>Deployment</a:t>
            </a:r>
          </a:p>
        </p:txBody>
      </p:sp>
      <p:sp>
        <p:nvSpPr>
          <p:cNvPr id="63" name="Rectangle 6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3D3EF344-CA66-41DD-BF1E-D43E55DC0B15}"/>
              </a:ext>
            </a:extLst>
          </p:cNvPr>
          <p:cNvSpPr>
            <a:spLocks noGrp="1"/>
          </p:cNvSpPr>
          <p:nvPr>
            <p:ph idx="1"/>
          </p:nvPr>
        </p:nvSpPr>
        <p:spPr>
          <a:xfrm>
            <a:off x="841248" y="3337269"/>
            <a:ext cx="10509504" cy="2905686"/>
          </a:xfrm>
        </p:spPr>
        <p:txBody>
          <a:bodyPr>
            <a:normAutofit/>
          </a:bodyPr>
          <a:lstStyle/>
          <a:p>
            <a:r>
              <a:rPr lang="en-US" sz="2200" dirty="0">
                <a:solidFill>
                  <a:srgbClr val="FFFFFF"/>
                </a:solidFill>
              </a:rPr>
              <a:t>The chatbot can be integrated to the communication channels like slack for quick access.</a:t>
            </a:r>
          </a:p>
          <a:p>
            <a:r>
              <a:rPr lang="en-US" sz="2200" dirty="0">
                <a:solidFill>
                  <a:srgbClr val="FFFFFF"/>
                </a:solidFill>
              </a:rPr>
              <a:t>It can be integrated with grocery delivery websites to increase the awareness</a:t>
            </a:r>
          </a:p>
          <a:p>
            <a:r>
              <a:rPr lang="en-US" sz="2200" dirty="0">
                <a:solidFill>
                  <a:srgbClr val="FFFFFF"/>
                </a:solidFill>
              </a:rPr>
              <a:t>It can be integrated to smartphones for instant access</a:t>
            </a:r>
          </a:p>
          <a:p>
            <a:r>
              <a:rPr lang="en-US" sz="2200" dirty="0">
                <a:solidFill>
                  <a:srgbClr val="FFFFFF"/>
                </a:solidFill>
              </a:rPr>
              <a:t>The Deployment can be directly done through IBM cloud</a:t>
            </a:r>
          </a:p>
        </p:txBody>
      </p:sp>
    </p:spTree>
    <p:extLst>
      <p:ext uri="{BB962C8B-B14F-4D97-AF65-F5344CB8AC3E}">
        <p14:creationId xmlns:p14="http://schemas.microsoft.com/office/powerpoint/2010/main" val="206156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ild holding the earth">
            <a:extLst>
              <a:ext uri="{FF2B5EF4-FFF2-40B4-BE49-F238E27FC236}">
                <a16:creationId xmlns:a16="http://schemas.microsoft.com/office/drawing/2014/main" id="{B3507B8E-EED8-EB43-B5B0-D79C496DB24F}"/>
              </a:ext>
            </a:extLst>
          </p:cNvPr>
          <p:cNvPicPr>
            <a:picLocks noChangeAspect="1"/>
          </p:cNvPicPr>
          <p:nvPr/>
        </p:nvPicPr>
        <p:blipFill rotWithShape="1">
          <a:blip r:embed="rId2">
            <a:alphaModFix amt="4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23EDC3CD-134D-DC46-B312-902A5ED3E5AF}"/>
              </a:ext>
            </a:extLst>
          </p:cNvPr>
          <p:cNvSpPr>
            <a:spLocks noGrp="1"/>
          </p:cNvSpPr>
          <p:nvPr>
            <p:ph type="title"/>
          </p:nvPr>
        </p:nvSpPr>
        <p:spPr>
          <a:xfrm>
            <a:off x="841249" y="941832"/>
            <a:ext cx="10506456" cy="2057400"/>
          </a:xfrm>
        </p:spPr>
        <p:txBody>
          <a:bodyPr anchor="b">
            <a:normAutofit/>
          </a:bodyPr>
          <a:lstStyle/>
          <a:p>
            <a:r>
              <a:rPr lang="en-US" sz="5000">
                <a:latin typeface="Arial Hebrew" pitchFamily="2" charset="-79"/>
                <a:cs typeface="Arial Hebrew" pitchFamily="2" charset="-79"/>
              </a:rPr>
              <a:t>Future Enhancements</a:t>
            </a:r>
            <a:endParaRPr lang="en-US" sz="5000"/>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D5B9373-FEA5-BC40-B1B3-A8936D0FB65A}"/>
              </a:ext>
            </a:extLst>
          </p:cNvPr>
          <p:cNvSpPr>
            <a:spLocks noGrp="1"/>
          </p:cNvSpPr>
          <p:nvPr>
            <p:ph idx="1"/>
          </p:nvPr>
        </p:nvSpPr>
        <p:spPr>
          <a:xfrm>
            <a:off x="841248" y="3502152"/>
            <a:ext cx="10506456" cy="2670048"/>
          </a:xfrm>
        </p:spPr>
        <p:txBody>
          <a:bodyPr>
            <a:normAutofit/>
          </a:bodyPr>
          <a:lstStyle/>
          <a:p>
            <a:r>
              <a:rPr lang="en-US" sz="2000" dirty="0"/>
              <a:t>The chatbot can be enhanced to suggest eco-friendly alternatives based on picture.</a:t>
            </a:r>
          </a:p>
          <a:p>
            <a:r>
              <a:rPr lang="en-US" sz="2000" dirty="0"/>
              <a:t>Starting the trend like Snap-Streak. Building weekly strategies that reduce the carbon footprint the most.</a:t>
            </a:r>
          </a:p>
          <a:p>
            <a:pPr marL="0" indent="0">
              <a:buNone/>
            </a:pPr>
            <a:endParaRPr lang="en-US" sz="2000" dirty="0"/>
          </a:p>
        </p:txBody>
      </p:sp>
    </p:spTree>
    <p:extLst>
      <p:ext uri="{BB962C8B-B14F-4D97-AF65-F5344CB8AC3E}">
        <p14:creationId xmlns:p14="http://schemas.microsoft.com/office/powerpoint/2010/main" val="412296678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Earth Day 2020: the green cure to save the Earth | Enel Green Power">
            <a:extLst>
              <a:ext uri="{FF2B5EF4-FFF2-40B4-BE49-F238E27FC236}">
                <a16:creationId xmlns:a16="http://schemas.microsoft.com/office/drawing/2014/main" id="{E7225A5A-0234-6542-B514-7DCA9B329970}"/>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9626" r="4618" b="1"/>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32C501-1FF6-ED41-9FE7-73D3813D9F91}"/>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latin typeface="Arial Hebrew" pitchFamily="2" charset="-79"/>
                <a:cs typeface="Arial Hebrew" pitchFamily="2" charset="-79"/>
              </a:rPr>
              <a:t>Thank You</a:t>
            </a:r>
          </a:p>
        </p:txBody>
      </p:sp>
      <p:sp>
        <p:nvSpPr>
          <p:cNvPr id="137" name="Rectangle 2">
            <a:extLst>
              <a:ext uri="{FF2B5EF4-FFF2-40B4-BE49-F238E27FC236}">
                <a16:creationId xmlns:a16="http://schemas.microsoft.com/office/drawing/2014/main" id="{98072727-1E1A-4B8C-8839-AAB69FA2E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47625" cap="rnd">
            <a:solidFill>
              <a:srgbClr val="FFFFFF">
                <a:alpha val="80000"/>
              </a:srgbClr>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1137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191">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5"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How Crop Insurance Helps to Minimize 5 Key Risks Facing American Farmers :  Risk &amp;amp; Insurance">
            <a:extLst>
              <a:ext uri="{FF2B5EF4-FFF2-40B4-BE49-F238E27FC236}">
                <a16:creationId xmlns:a16="http://schemas.microsoft.com/office/drawing/2014/main" id="{1D2A14C2-EC5A-7943-84DC-5DE4EBA6663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500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F6D0E0-B839-404D-8502-FE7E3D50F73C}"/>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latin typeface="Arial Hebrew" pitchFamily="2" charset="-79"/>
                <a:cs typeface="Arial Hebrew" pitchFamily="2" charset="-79"/>
              </a:rPr>
              <a:t>Challenge Statement</a:t>
            </a:r>
          </a:p>
        </p:txBody>
      </p:sp>
      <p:sp>
        <p:nvSpPr>
          <p:cNvPr id="194" name="Rectangle 19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078DD069-0267-402C-83C4-8B7CD2091DD1}"/>
              </a:ext>
            </a:extLst>
          </p:cNvPr>
          <p:cNvSpPr>
            <a:spLocks noGrp="1"/>
          </p:cNvSpPr>
          <p:nvPr>
            <p:ph idx="1"/>
          </p:nvPr>
        </p:nvSpPr>
        <p:spPr>
          <a:xfrm>
            <a:off x="841248" y="3337269"/>
            <a:ext cx="10509504" cy="2905686"/>
          </a:xfrm>
        </p:spPr>
        <p:txBody>
          <a:bodyPr>
            <a:normAutofit/>
          </a:bodyPr>
          <a:lstStyle/>
          <a:p>
            <a:r>
              <a:rPr lang="en-US" sz="2200" dirty="0">
                <a:solidFill>
                  <a:srgbClr val="FFFFFF"/>
                </a:solidFill>
              </a:rPr>
              <a:t>We are producing food with all the resources available on earth without being frugal about the usage of the resources. Global food production contributes about 17.3 billion metric </a:t>
            </a:r>
            <a:r>
              <a:rPr lang="en-US" sz="2200" dirty="0" err="1">
                <a:solidFill>
                  <a:srgbClr val="FFFFFF"/>
                </a:solidFill>
              </a:rPr>
              <a:t>tonnes</a:t>
            </a:r>
            <a:r>
              <a:rPr lang="en-US" sz="2200" dirty="0">
                <a:solidFill>
                  <a:srgbClr val="FFFFFF"/>
                </a:solidFill>
              </a:rPr>
              <a:t> of carbon dioxide equivalent per year.</a:t>
            </a:r>
          </a:p>
          <a:p>
            <a:pPr marL="0" indent="0">
              <a:buNone/>
            </a:pPr>
            <a:r>
              <a:rPr lang="en-US" sz="2200" dirty="0">
                <a:solidFill>
                  <a:srgbClr val="FFFFFF"/>
                </a:solidFill>
              </a:rPr>
              <a:t>How can we:</a:t>
            </a:r>
          </a:p>
          <a:p>
            <a:r>
              <a:rPr lang="en-US" sz="2200" dirty="0">
                <a:solidFill>
                  <a:srgbClr val="FFFFFF"/>
                </a:solidFill>
              </a:rPr>
              <a:t>Estimate the current effect of each food. </a:t>
            </a:r>
          </a:p>
          <a:p>
            <a:r>
              <a:rPr lang="en-US" sz="2200" dirty="0">
                <a:solidFill>
                  <a:srgbClr val="FFFFFF"/>
                </a:solidFill>
              </a:rPr>
              <a:t>Evaluate the food production that causing damage in all stages.</a:t>
            </a:r>
          </a:p>
          <a:p>
            <a:r>
              <a:rPr lang="en-US" sz="2200" dirty="0">
                <a:solidFill>
                  <a:srgbClr val="FFFFFF"/>
                </a:solidFill>
              </a:rPr>
              <a:t>Work on the steps to be taken in future.</a:t>
            </a:r>
          </a:p>
          <a:p>
            <a:endParaRPr lang="en-US" sz="2200" dirty="0">
              <a:solidFill>
                <a:srgbClr val="FFFFFF"/>
              </a:solidFill>
            </a:endParaRPr>
          </a:p>
        </p:txBody>
      </p:sp>
    </p:spTree>
    <p:extLst>
      <p:ext uri="{BB962C8B-B14F-4D97-AF65-F5344CB8AC3E}">
        <p14:creationId xmlns:p14="http://schemas.microsoft.com/office/powerpoint/2010/main" val="50130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Three Earths Photograph by Panoramic Images">
            <a:extLst>
              <a:ext uri="{FF2B5EF4-FFF2-40B4-BE49-F238E27FC236}">
                <a16:creationId xmlns:a16="http://schemas.microsoft.com/office/drawing/2014/main" id="{34C279F7-04E4-CC48-A0FE-106C352249A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8039" r="14405" b="-1"/>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40AC31-9C2F-B34B-8F51-CDE5DBF32639}"/>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latin typeface="Arial Hebrew" pitchFamily="2" charset="-79"/>
                <a:cs typeface="Arial Hebrew" pitchFamily="2" charset="-79"/>
              </a:rPr>
              <a:t>Facts to note</a:t>
            </a:r>
          </a:p>
        </p:txBody>
      </p:sp>
      <p:sp>
        <p:nvSpPr>
          <p:cNvPr id="139" name="Rectangle 13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3BC939-353A-B540-80A3-76DD8F781A6E}"/>
              </a:ext>
            </a:extLst>
          </p:cNvPr>
          <p:cNvSpPr>
            <a:spLocks noGrp="1"/>
          </p:cNvSpPr>
          <p:nvPr>
            <p:ph idx="1"/>
          </p:nvPr>
        </p:nvSpPr>
        <p:spPr>
          <a:xfrm>
            <a:off x="841248" y="3337269"/>
            <a:ext cx="10509504" cy="2905686"/>
          </a:xfrm>
        </p:spPr>
        <p:txBody>
          <a:bodyPr>
            <a:normAutofit/>
          </a:bodyPr>
          <a:lstStyle/>
          <a:p>
            <a:r>
              <a:rPr lang="en-US" sz="2200" dirty="0">
                <a:solidFill>
                  <a:srgbClr val="FFFFFF"/>
                </a:solidFill>
              </a:rPr>
              <a:t>By 2050 we’ll need the equivalent of three planets resources to meet our current needs.</a:t>
            </a:r>
          </a:p>
          <a:p>
            <a:r>
              <a:rPr lang="en-US" sz="2200" dirty="0">
                <a:solidFill>
                  <a:srgbClr val="FFFFFF"/>
                </a:solidFill>
              </a:rPr>
              <a:t>Studies show that food production contributes 37% of world’s greenhouse gas(GHG)</a:t>
            </a:r>
          </a:p>
          <a:p>
            <a:endParaRPr lang="en-US" sz="2200" dirty="0">
              <a:solidFill>
                <a:srgbClr val="FFFFFF"/>
              </a:solidFill>
            </a:endParaRPr>
          </a:p>
        </p:txBody>
      </p:sp>
    </p:spTree>
    <p:extLst>
      <p:ext uri="{BB962C8B-B14F-4D97-AF65-F5344CB8AC3E}">
        <p14:creationId xmlns:p14="http://schemas.microsoft.com/office/powerpoint/2010/main" val="206912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E21B8F4-AF4B-6442-8A31-E303B5995B10}"/>
              </a:ext>
            </a:extLst>
          </p:cNvPr>
          <p:cNvSpPr/>
          <p:nvPr/>
        </p:nvSpPr>
        <p:spPr>
          <a:xfrm>
            <a:off x="102392" y="114300"/>
            <a:ext cx="11987216" cy="6572250"/>
          </a:xfrm>
          <a:prstGeom prst="rect">
            <a:avLst/>
          </a:prstGeom>
          <a:solidFill>
            <a:schemeClr val="tx1">
              <a:alpha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4BFDD-2E04-354A-B7FB-273A0429FD2D}"/>
              </a:ext>
            </a:extLst>
          </p:cNvPr>
          <p:cNvSpPr>
            <a:spLocks noGrp="1"/>
          </p:cNvSpPr>
          <p:nvPr>
            <p:ph type="title"/>
          </p:nvPr>
        </p:nvSpPr>
        <p:spPr>
          <a:xfrm>
            <a:off x="102392" y="347664"/>
            <a:ext cx="10515600" cy="1325563"/>
          </a:xfrm>
        </p:spPr>
        <p:txBody>
          <a:bodyPr>
            <a:normAutofit/>
          </a:bodyPr>
          <a:lstStyle/>
          <a:p>
            <a:r>
              <a:rPr lang="en-US" sz="3600" dirty="0">
                <a:solidFill>
                  <a:schemeClr val="accent2"/>
                </a:solidFill>
                <a:latin typeface="Arial Hebrew" pitchFamily="2" charset="-79"/>
                <a:cs typeface="Arial Hebrew" pitchFamily="2" charset="-79"/>
              </a:rPr>
              <a:t>Ways to reduce Carbon footprint</a:t>
            </a:r>
            <a:endParaRPr lang="en-US" sz="3600" dirty="0">
              <a:solidFill>
                <a:schemeClr val="accent2"/>
              </a:solidFill>
            </a:endParaRPr>
          </a:p>
        </p:txBody>
      </p:sp>
      <p:sp>
        <p:nvSpPr>
          <p:cNvPr id="4" name="Rounded Rectangle 3">
            <a:extLst>
              <a:ext uri="{FF2B5EF4-FFF2-40B4-BE49-F238E27FC236}">
                <a16:creationId xmlns:a16="http://schemas.microsoft.com/office/drawing/2014/main" id="{59BA41E9-9DC9-A24F-A844-CF43FA9CA8D5}"/>
              </a:ext>
            </a:extLst>
          </p:cNvPr>
          <p:cNvSpPr/>
          <p:nvPr/>
        </p:nvSpPr>
        <p:spPr>
          <a:xfrm>
            <a:off x="223839" y="1722435"/>
            <a:ext cx="3729038" cy="210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solidFill>
              </a:rPr>
              <a:t>STOP wasting food</a:t>
            </a:r>
          </a:p>
          <a:p>
            <a:pPr algn="ctr"/>
            <a:r>
              <a:rPr lang="en-US" dirty="0"/>
              <a:t>Food waste is a major contributor to greenhouse gas emissions. Food that’s thrown away decomposes in landfills and emits methane, a particularly potent greenhouse gas</a:t>
            </a:r>
          </a:p>
          <a:p>
            <a:pPr algn="ctr"/>
            <a:endParaRPr lang="en-US" dirty="0"/>
          </a:p>
        </p:txBody>
      </p:sp>
      <p:sp>
        <p:nvSpPr>
          <p:cNvPr id="5" name="Rounded Rectangle 4">
            <a:extLst>
              <a:ext uri="{FF2B5EF4-FFF2-40B4-BE49-F238E27FC236}">
                <a16:creationId xmlns:a16="http://schemas.microsoft.com/office/drawing/2014/main" id="{54DDEA77-CEE3-1E4B-A2A7-76C6C7417C06}"/>
              </a:ext>
            </a:extLst>
          </p:cNvPr>
          <p:cNvSpPr/>
          <p:nvPr/>
        </p:nvSpPr>
        <p:spPr>
          <a:xfrm>
            <a:off x="4231481" y="1673227"/>
            <a:ext cx="3729038" cy="210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solidFill>
              </a:rPr>
              <a:t>Fiber-rich foods</a:t>
            </a:r>
          </a:p>
          <a:p>
            <a:r>
              <a:rPr lang="en-US" dirty="0">
                <a:solidFill>
                  <a:schemeClr val="bg1"/>
                </a:solidFill>
              </a:rPr>
              <a:t>Eating more fiber-rich foods not only improves your health but may also reduce your carbon footprint.</a:t>
            </a:r>
          </a:p>
          <a:p>
            <a:r>
              <a:rPr lang="en-US" dirty="0">
                <a:solidFill>
                  <a:schemeClr val="bg1"/>
                </a:solidFill>
              </a:rPr>
              <a:t>A study found that the diets lowest in greenhouse gas emissions were high in fiber-rich plant foods.</a:t>
            </a:r>
          </a:p>
        </p:txBody>
      </p:sp>
      <p:sp>
        <p:nvSpPr>
          <p:cNvPr id="6" name="Rounded Rectangle 5">
            <a:extLst>
              <a:ext uri="{FF2B5EF4-FFF2-40B4-BE49-F238E27FC236}">
                <a16:creationId xmlns:a16="http://schemas.microsoft.com/office/drawing/2014/main" id="{33CB5CDE-B5CC-854C-B2A9-58C8D1E9F13C}"/>
              </a:ext>
            </a:extLst>
          </p:cNvPr>
          <p:cNvSpPr/>
          <p:nvPr/>
        </p:nvSpPr>
        <p:spPr>
          <a:xfrm>
            <a:off x="8239123" y="1689102"/>
            <a:ext cx="3729038" cy="210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solidFill>
              </a:rPr>
              <a:t>Pay attention to disposal/Plastic removal</a:t>
            </a:r>
          </a:p>
          <a:p>
            <a:r>
              <a:rPr lang="en-US" dirty="0"/>
              <a:t>Garbage disposal has to be taken seriously. Segregating garbage is a lot more important than it’s promoted. Remember </a:t>
            </a:r>
            <a:r>
              <a:rPr lang="en-US" dirty="0" err="1"/>
              <a:t>lovelace</a:t>
            </a:r>
            <a:r>
              <a:rPr lang="en-US" dirty="0"/>
              <a:t>? Avoid single use plastics.</a:t>
            </a:r>
          </a:p>
        </p:txBody>
      </p:sp>
      <p:sp>
        <p:nvSpPr>
          <p:cNvPr id="7" name="Rounded Rectangle 6">
            <a:extLst>
              <a:ext uri="{FF2B5EF4-FFF2-40B4-BE49-F238E27FC236}">
                <a16:creationId xmlns:a16="http://schemas.microsoft.com/office/drawing/2014/main" id="{E6DD4DEE-BB5F-B140-A7F4-C893FADEE9A2}"/>
              </a:ext>
            </a:extLst>
          </p:cNvPr>
          <p:cNvSpPr/>
          <p:nvPr/>
        </p:nvSpPr>
        <p:spPr>
          <a:xfrm>
            <a:off x="223839" y="4238623"/>
            <a:ext cx="3729038" cy="210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solidFill>
              </a:rPr>
              <a:t>Cut down on meat</a:t>
            </a:r>
          </a:p>
          <a:p>
            <a:r>
              <a:rPr lang="en-US" dirty="0"/>
              <a:t>Switching to a vegetarian or vegan diet is one of the most effective ways to shrink your food carbon footprint. It is difficult to cut down at once, maybe reducing it to one meal a day.</a:t>
            </a:r>
          </a:p>
        </p:txBody>
      </p:sp>
      <p:sp>
        <p:nvSpPr>
          <p:cNvPr id="8" name="Rounded Rectangle 7">
            <a:extLst>
              <a:ext uri="{FF2B5EF4-FFF2-40B4-BE49-F238E27FC236}">
                <a16:creationId xmlns:a16="http://schemas.microsoft.com/office/drawing/2014/main" id="{AA9FA109-599D-6347-9D7C-7D55A57EFD2C}"/>
              </a:ext>
            </a:extLst>
          </p:cNvPr>
          <p:cNvSpPr/>
          <p:nvPr/>
        </p:nvSpPr>
        <p:spPr>
          <a:xfrm>
            <a:off x="4231481" y="4262433"/>
            <a:ext cx="3729038" cy="210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accent2"/>
              </a:solidFill>
            </a:endParaRPr>
          </a:p>
          <a:p>
            <a:pPr algn="ctr"/>
            <a:r>
              <a:rPr lang="en-US" sz="1600" b="1" dirty="0">
                <a:solidFill>
                  <a:schemeClr val="accent2"/>
                </a:solidFill>
              </a:rPr>
              <a:t>Purchase Local/Grow your own food</a:t>
            </a:r>
          </a:p>
          <a:p>
            <a:r>
              <a:rPr lang="en-US" sz="1600" dirty="0"/>
              <a:t>To further cut your food carbon footprint, it would make sense to buy locally grown produce but it’s not that simple. Urban farming is growing very rapidly and encouraging people to grow their own produce in their small places is going to make a real change</a:t>
            </a:r>
          </a:p>
          <a:p>
            <a:endParaRPr lang="en-US" sz="1600" dirty="0"/>
          </a:p>
        </p:txBody>
      </p:sp>
      <p:sp>
        <p:nvSpPr>
          <p:cNvPr id="10" name="Rounded Rectangle 9">
            <a:extLst>
              <a:ext uri="{FF2B5EF4-FFF2-40B4-BE49-F238E27FC236}">
                <a16:creationId xmlns:a16="http://schemas.microsoft.com/office/drawing/2014/main" id="{5DE989D1-31A0-A840-9718-30309181AC8C}"/>
              </a:ext>
            </a:extLst>
          </p:cNvPr>
          <p:cNvSpPr/>
          <p:nvPr/>
        </p:nvSpPr>
        <p:spPr>
          <a:xfrm>
            <a:off x="8239123" y="4238623"/>
            <a:ext cx="3729038" cy="210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2"/>
              </a:solidFill>
            </a:endParaRPr>
          </a:p>
          <a:p>
            <a:pPr algn="ctr"/>
            <a:r>
              <a:rPr lang="en-US" b="1" dirty="0">
                <a:solidFill>
                  <a:schemeClr val="accent2"/>
                </a:solidFill>
              </a:rPr>
              <a:t>Redesign your cooking methods</a:t>
            </a:r>
          </a:p>
          <a:p>
            <a:r>
              <a:rPr lang="en-US" dirty="0"/>
              <a:t>Numbers show that cooking is responsible for 13.8% of the electricity we use in our homes, so finding more efficient ways to cook means less electricity and, in turn, less CO2 produced.</a:t>
            </a:r>
          </a:p>
          <a:p>
            <a:endParaRPr lang="en-US" dirty="0"/>
          </a:p>
        </p:txBody>
      </p:sp>
    </p:spTree>
    <p:extLst>
      <p:ext uri="{BB962C8B-B14F-4D97-AF65-F5344CB8AC3E}">
        <p14:creationId xmlns:p14="http://schemas.microsoft.com/office/powerpoint/2010/main" val="1068147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5">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Hand planting seedling">
            <a:extLst>
              <a:ext uri="{FF2B5EF4-FFF2-40B4-BE49-F238E27FC236}">
                <a16:creationId xmlns:a16="http://schemas.microsoft.com/office/drawing/2014/main" id="{531EAA3E-B7FE-9A42-A1E5-294AEF9316C0}"/>
              </a:ext>
            </a:extLst>
          </p:cNvPr>
          <p:cNvPicPr>
            <a:picLocks noChangeAspect="1"/>
          </p:cNvPicPr>
          <p:nvPr/>
        </p:nvPicPr>
        <p:blipFill rotWithShape="1">
          <a:blip r:embed="rId2">
            <a:alphaModFix amt="35000"/>
          </a:blip>
          <a:srcRect t="5517" b="10214"/>
          <a:stretch/>
        </p:blipFill>
        <p:spPr>
          <a:xfrm>
            <a:off x="20" y="1"/>
            <a:ext cx="12191980" cy="6858000"/>
          </a:xfrm>
          <a:prstGeom prst="rect">
            <a:avLst/>
          </a:prstGeom>
        </p:spPr>
      </p:pic>
      <p:sp>
        <p:nvSpPr>
          <p:cNvPr id="2" name="Title 1">
            <a:extLst>
              <a:ext uri="{FF2B5EF4-FFF2-40B4-BE49-F238E27FC236}">
                <a16:creationId xmlns:a16="http://schemas.microsoft.com/office/drawing/2014/main" id="{7ACC4823-F250-394E-865D-2EF32FDB8914}"/>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latin typeface="Arial Hebrew" pitchFamily="2" charset="-79"/>
                <a:cs typeface="Arial Hebrew" pitchFamily="2" charset="-79"/>
              </a:rPr>
              <a:t>Proposed Solution</a:t>
            </a:r>
          </a:p>
        </p:txBody>
      </p:sp>
      <p:sp>
        <p:nvSpPr>
          <p:cNvPr id="100" name="Rectangle 9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06548407-542F-4E2C-A568-77FB395BE597}"/>
              </a:ext>
            </a:extLst>
          </p:cNvPr>
          <p:cNvSpPr>
            <a:spLocks noGrp="1"/>
          </p:cNvSpPr>
          <p:nvPr>
            <p:ph idx="1"/>
          </p:nvPr>
        </p:nvSpPr>
        <p:spPr>
          <a:xfrm>
            <a:off x="841248" y="3337269"/>
            <a:ext cx="10509504" cy="2905686"/>
          </a:xfrm>
        </p:spPr>
        <p:txBody>
          <a:bodyPr>
            <a:normAutofit/>
          </a:bodyPr>
          <a:lstStyle/>
          <a:p>
            <a:r>
              <a:rPr lang="en-US" sz="2200" dirty="0">
                <a:solidFill>
                  <a:srgbClr val="FFFFFF"/>
                </a:solidFill>
              </a:rPr>
              <a:t>Building informative chatbot that brings awareness.</a:t>
            </a:r>
          </a:p>
          <a:p>
            <a:r>
              <a:rPr lang="en-US" sz="2200" dirty="0">
                <a:solidFill>
                  <a:srgbClr val="FFFFFF"/>
                </a:solidFill>
              </a:rPr>
              <a:t>Chatbot contains all the information about the greenhouse emission, eutrophication, land usage and  water usage of food items.</a:t>
            </a:r>
          </a:p>
          <a:p>
            <a:r>
              <a:rPr lang="en-US" sz="2200" dirty="0">
                <a:solidFill>
                  <a:srgbClr val="FFFFFF"/>
                </a:solidFill>
              </a:rPr>
              <a:t>Alternative food suggestions that includes sourcing and processing.</a:t>
            </a:r>
          </a:p>
        </p:txBody>
      </p:sp>
    </p:spTree>
    <p:extLst>
      <p:ext uri="{BB962C8B-B14F-4D97-AF65-F5344CB8AC3E}">
        <p14:creationId xmlns:p14="http://schemas.microsoft.com/office/powerpoint/2010/main" val="4094929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2440874-F5DC-A841-BAF4-38820B5D1332}"/>
              </a:ext>
            </a:extLst>
          </p:cNvPr>
          <p:cNvSpPr>
            <a:spLocks noGrp="1"/>
          </p:cNvSpPr>
          <p:nvPr>
            <p:ph type="title"/>
          </p:nvPr>
        </p:nvSpPr>
        <p:spPr>
          <a:xfrm>
            <a:off x="1014141" y="1450655"/>
            <a:ext cx="3932030" cy="3956690"/>
          </a:xfrm>
        </p:spPr>
        <p:txBody>
          <a:bodyPr anchor="ctr">
            <a:normAutofit/>
          </a:bodyPr>
          <a:lstStyle/>
          <a:p>
            <a:r>
              <a:rPr lang="en-US" sz="8000" dirty="0">
                <a:solidFill>
                  <a:schemeClr val="bg1"/>
                </a:solidFill>
                <a:latin typeface="Arial Hebrew" pitchFamily="2" charset="-79"/>
                <a:cs typeface="Arial Hebrew" pitchFamily="2" charset="-79"/>
              </a:rPr>
              <a:t>Dataset</a:t>
            </a:r>
          </a:p>
        </p:txBody>
      </p:sp>
      <p:cxnSp>
        <p:nvCxnSpPr>
          <p:cNvPr id="19" name="Straight Connector 18">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A055FF6-40A8-48FF-9F96-1AAC4B63967B}"/>
              </a:ext>
            </a:extLst>
          </p:cNvPr>
          <p:cNvSpPr>
            <a:spLocks noGrp="1"/>
          </p:cNvSpPr>
          <p:nvPr>
            <p:ph idx="1"/>
          </p:nvPr>
        </p:nvSpPr>
        <p:spPr>
          <a:xfrm>
            <a:off x="6096000" y="1108061"/>
            <a:ext cx="5008901" cy="4571972"/>
          </a:xfrm>
        </p:spPr>
        <p:txBody>
          <a:bodyPr anchor="ctr">
            <a:normAutofit/>
          </a:bodyPr>
          <a:lstStyle/>
          <a:p>
            <a:r>
              <a:rPr lang="en-US" sz="2000" dirty="0">
                <a:solidFill>
                  <a:schemeClr val="bg1"/>
                </a:solidFill>
              </a:rPr>
              <a:t>The data consists of 42 food items and their values used to calculate the carbon footprint.</a:t>
            </a:r>
          </a:p>
          <a:p>
            <a:r>
              <a:rPr lang="en-US" sz="2000" dirty="0">
                <a:solidFill>
                  <a:schemeClr val="bg1"/>
                </a:solidFill>
              </a:rPr>
              <a:t>It includes greenhouse emission values(per kilogram and per 1000kcal)</a:t>
            </a:r>
          </a:p>
          <a:p>
            <a:r>
              <a:rPr lang="en-US" sz="2000" dirty="0">
                <a:solidFill>
                  <a:schemeClr val="bg1"/>
                </a:solidFill>
              </a:rPr>
              <a:t>It includes the land usage and water usage.</a:t>
            </a:r>
          </a:p>
          <a:p>
            <a:r>
              <a:rPr lang="en-US" sz="2000" dirty="0">
                <a:solidFill>
                  <a:schemeClr val="bg1"/>
                </a:solidFill>
              </a:rPr>
              <a:t>Eutrophication values</a:t>
            </a:r>
          </a:p>
          <a:p>
            <a:r>
              <a:rPr lang="en-US" sz="2000" dirty="0">
                <a:solidFill>
                  <a:schemeClr val="bg1"/>
                </a:solidFill>
              </a:rPr>
              <a:t>Scarcity-weighted water usage.</a:t>
            </a:r>
          </a:p>
        </p:txBody>
      </p:sp>
    </p:spTree>
    <p:extLst>
      <p:ext uri="{BB962C8B-B14F-4D97-AF65-F5344CB8AC3E}">
        <p14:creationId xmlns:p14="http://schemas.microsoft.com/office/powerpoint/2010/main" val="301004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CE49E75B-5406-064E-87D4-6607CFD8DD84}"/>
              </a:ext>
            </a:extLst>
          </p:cNvPr>
          <p:cNvSpPr>
            <a:spLocks noGrp="1"/>
          </p:cNvSpPr>
          <p:nvPr>
            <p:ph type="title"/>
          </p:nvPr>
        </p:nvSpPr>
        <p:spPr>
          <a:xfrm>
            <a:off x="1020467" y="1397120"/>
            <a:ext cx="4707671" cy="1225650"/>
          </a:xfrm>
        </p:spPr>
        <p:txBody>
          <a:bodyPr anchor="b">
            <a:normAutofit/>
          </a:bodyPr>
          <a:lstStyle/>
          <a:p>
            <a:pPr algn="ctr"/>
            <a:r>
              <a:rPr lang="en-US" sz="3800" dirty="0">
                <a:solidFill>
                  <a:schemeClr val="bg1"/>
                </a:solidFill>
                <a:latin typeface="Arial Hebrew" pitchFamily="2" charset="-79"/>
                <a:cs typeface="Arial Hebrew" pitchFamily="2" charset="-79"/>
              </a:rPr>
              <a:t>IBM resources used to build the chatbot</a:t>
            </a:r>
          </a:p>
        </p:txBody>
      </p:sp>
      <p:sp>
        <p:nvSpPr>
          <p:cNvPr id="16" name="Content Placeholder 15">
            <a:extLst>
              <a:ext uri="{FF2B5EF4-FFF2-40B4-BE49-F238E27FC236}">
                <a16:creationId xmlns:a16="http://schemas.microsoft.com/office/drawing/2014/main" id="{A6598142-2634-4E8A-BDB4-16F2BDFF90E6}"/>
              </a:ext>
            </a:extLst>
          </p:cNvPr>
          <p:cNvSpPr>
            <a:spLocks noGrp="1"/>
          </p:cNvSpPr>
          <p:nvPr>
            <p:ph idx="1"/>
          </p:nvPr>
        </p:nvSpPr>
        <p:spPr>
          <a:xfrm>
            <a:off x="1020467" y="2891752"/>
            <a:ext cx="4707671" cy="2334517"/>
          </a:xfrm>
        </p:spPr>
        <p:txBody>
          <a:bodyPr>
            <a:normAutofit/>
          </a:bodyPr>
          <a:lstStyle/>
          <a:p>
            <a:r>
              <a:rPr lang="en-US" sz="1700">
                <a:solidFill>
                  <a:schemeClr val="bg1"/>
                </a:solidFill>
              </a:rPr>
              <a:t>IBM Watson assistant – To build the chatbot</a:t>
            </a:r>
          </a:p>
          <a:p>
            <a:r>
              <a:rPr lang="en-US" sz="1700">
                <a:solidFill>
                  <a:schemeClr val="bg1"/>
                </a:solidFill>
              </a:rPr>
              <a:t>IBM Watson discovery – To add the search skills</a:t>
            </a:r>
          </a:p>
          <a:p>
            <a:r>
              <a:rPr lang="en-US" sz="1700">
                <a:solidFill>
                  <a:schemeClr val="bg1"/>
                </a:solidFill>
              </a:rPr>
              <a:t>IBM Functions – Deploy the Python code</a:t>
            </a:r>
          </a:p>
          <a:p>
            <a:r>
              <a:rPr lang="en-US" sz="1700">
                <a:solidFill>
                  <a:schemeClr val="bg1"/>
                </a:solidFill>
              </a:rPr>
              <a:t>Various other IBM resources were used to improve the search and fetch the data from the json file..</a:t>
            </a:r>
          </a:p>
          <a:p>
            <a:endParaRPr lang="en-US" sz="1700">
              <a:solidFill>
                <a:schemeClr val="bg1"/>
              </a:solidFill>
            </a:endParaRPr>
          </a:p>
        </p:txBody>
      </p:sp>
      <p:pic>
        <p:nvPicPr>
          <p:cNvPr id="8196" name="Picture 4">
            <a:extLst>
              <a:ext uri="{FF2B5EF4-FFF2-40B4-BE49-F238E27FC236}">
                <a16:creationId xmlns:a16="http://schemas.microsoft.com/office/drawing/2014/main" id="{118D1FCE-12AE-024E-8143-15C7C47AB7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0599" y="2383413"/>
            <a:ext cx="5037433" cy="2014973"/>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67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02D1-14F3-9B46-BCB3-F682D6952FFC}"/>
              </a:ext>
            </a:extLst>
          </p:cNvPr>
          <p:cNvSpPr>
            <a:spLocks noGrp="1"/>
          </p:cNvSpPr>
          <p:nvPr>
            <p:ph type="title"/>
          </p:nvPr>
        </p:nvSpPr>
        <p:spPr>
          <a:xfrm>
            <a:off x="705154" y="251618"/>
            <a:ext cx="10515600" cy="1325563"/>
          </a:xfrm>
        </p:spPr>
        <p:txBody>
          <a:bodyPr/>
          <a:lstStyle/>
          <a:p>
            <a:pPr algn="ctr"/>
            <a:r>
              <a:rPr lang="en-US" dirty="0">
                <a:solidFill>
                  <a:schemeClr val="accent2"/>
                </a:solidFill>
                <a:latin typeface="Arial Hebrew" pitchFamily="2" charset="-79"/>
                <a:cs typeface="Arial Hebrew" pitchFamily="2" charset="-79"/>
              </a:rPr>
              <a:t>Information Flow</a:t>
            </a:r>
          </a:p>
        </p:txBody>
      </p:sp>
      <p:pic>
        <p:nvPicPr>
          <p:cNvPr id="4" name="Picture 3" descr="Graphical user interface, text, application&#10;&#10;Description automatically generated">
            <a:extLst>
              <a:ext uri="{FF2B5EF4-FFF2-40B4-BE49-F238E27FC236}">
                <a16:creationId xmlns:a16="http://schemas.microsoft.com/office/drawing/2014/main" id="{26C12FB0-6931-134E-ACB7-A1DD23FCF39F}"/>
              </a:ext>
            </a:extLst>
          </p:cNvPr>
          <p:cNvPicPr>
            <a:picLocks noChangeAspect="1"/>
          </p:cNvPicPr>
          <p:nvPr/>
        </p:nvPicPr>
        <p:blipFill>
          <a:blip r:embed="rId2"/>
          <a:stretch>
            <a:fillRect/>
          </a:stretch>
        </p:blipFill>
        <p:spPr>
          <a:xfrm>
            <a:off x="8896022" y="1319214"/>
            <a:ext cx="2658134" cy="4461868"/>
          </a:xfrm>
          <a:prstGeom prst="rect">
            <a:avLst/>
          </a:prstGeom>
        </p:spPr>
      </p:pic>
      <p:sp>
        <p:nvSpPr>
          <p:cNvPr id="5" name="Oval 4">
            <a:extLst>
              <a:ext uri="{FF2B5EF4-FFF2-40B4-BE49-F238E27FC236}">
                <a16:creationId xmlns:a16="http://schemas.microsoft.com/office/drawing/2014/main" id="{9DC9FECA-E693-794F-A9EF-BDB710858A32}"/>
              </a:ext>
            </a:extLst>
          </p:cNvPr>
          <p:cNvSpPr/>
          <p:nvPr/>
        </p:nvSpPr>
        <p:spPr>
          <a:xfrm>
            <a:off x="519278" y="221456"/>
            <a:ext cx="1457325" cy="1385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Greenhouse</a:t>
            </a:r>
          </a:p>
          <a:p>
            <a:pPr algn="ctr"/>
            <a:r>
              <a:rPr lang="en-US" sz="1200" dirty="0"/>
              <a:t>effect</a:t>
            </a:r>
          </a:p>
        </p:txBody>
      </p:sp>
      <p:sp>
        <p:nvSpPr>
          <p:cNvPr id="6" name="Oval 5">
            <a:extLst>
              <a:ext uri="{FF2B5EF4-FFF2-40B4-BE49-F238E27FC236}">
                <a16:creationId xmlns:a16="http://schemas.microsoft.com/office/drawing/2014/main" id="{6C7E6A16-4598-194C-A439-72309D5DD917}"/>
              </a:ext>
            </a:extLst>
          </p:cNvPr>
          <p:cNvSpPr/>
          <p:nvPr/>
        </p:nvSpPr>
        <p:spPr>
          <a:xfrm>
            <a:off x="519277" y="1883569"/>
            <a:ext cx="1457325" cy="1385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Eutrophica-tion</a:t>
            </a:r>
            <a:endParaRPr lang="en-US" sz="1200" dirty="0"/>
          </a:p>
        </p:txBody>
      </p:sp>
      <p:sp>
        <p:nvSpPr>
          <p:cNvPr id="7" name="Oval 6">
            <a:extLst>
              <a:ext uri="{FF2B5EF4-FFF2-40B4-BE49-F238E27FC236}">
                <a16:creationId xmlns:a16="http://schemas.microsoft.com/office/drawing/2014/main" id="{A0F84CF0-1656-8D45-9BF8-D9820FDA0E2F}"/>
              </a:ext>
            </a:extLst>
          </p:cNvPr>
          <p:cNvSpPr/>
          <p:nvPr/>
        </p:nvSpPr>
        <p:spPr>
          <a:xfrm>
            <a:off x="519277" y="3705225"/>
            <a:ext cx="1457325" cy="1385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Land Use</a:t>
            </a:r>
          </a:p>
        </p:txBody>
      </p:sp>
      <p:sp>
        <p:nvSpPr>
          <p:cNvPr id="8" name="Oval 7">
            <a:extLst>
              <a:ext uri="{FF2B5EF4-FFF2-40B4-BE49-F238E27FC236}">
                <a16:creationId xmlns:a16="http://schemas.microsoft.com/office/drawing/2014/main" id="{0C204533-7A4F-5E46-A15D-5A5D5A9AE049}"/>
              </a:ext>
            </a:extLst>
          </p:cNvPr>
          <p:cNvSpPr/>
          <p:nvPr/>
        </p:nvSpPr>
        <p:spPr>
          <a:xfrm>
            <a:off x="561974" y="5367338"/>
            <a:ext cx="1457325" cy="1385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Water Use</a:t>
            </a:r>
          </a:p>
        </p:txBody>
      </p:sp>
      <p:sp>
        <p:nvSpPr>
          <p:cNvPr id="9" name="Rectangle 8">
            <a:extLst>
              <a:ext uri="{FF2B5EF4-FFF2-40B4-BE49-F238E27FC236}">
                <a16:creationId xmlns:a16="http://schemas.microsoft.com/office/drawing/2014/main" id="{53F603BF-7AB6-4047-8203-6E48F1AADA04}"/>
              </a:ext>
            </a:extLst>
          </p:cNvPr>
          <p:cNvSpPr/>
          <p:nvPr/>
        </p:nvSpPr>
        <p:spPr>
          <a:xfrm>
            <a:off x="2957513" y="2576513"/>
            <a:ext cx="1571625" cy="1128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p>
          <a:p>
            <a:pPr algn="ctr"/>
            <a:r>
              <a:rPr lang="en-US" dirty="0"/>
              <a:t>Code</a:t>
            </a:r>
          </a:p>
        </p:txBody>
      </p:sp>
      <p:cxnSp>
        <p:nvCxnSpPr>
          <p:cNvPr id="11" name="Straight Arrow Connector 10">
            <a:extLst>
              <a:ext uri="{FF2B5EF4-FFF2-40B4-BE49-F238E27FC236}">
                <a16:creationId xmlns:a16="http://schemas.microsoft.com/office/drawing/2014/main" id="{B8730B34-EBC6-C84E-A9EC-F9F913BE43AF}"/>
              </a:ext>
            </a:extLst>
          </p:cNvPr>
          <p:cNvCxnSpPr>
            <a:endCxn id="9" idx="0"/>
          </p:cNvCxnSpPr>
          <p:nvPr/>
        </p:nvCxnSpPr>
        <p:spPr>
          <a:xfrm>
            <a:off x="1871663" y="1319214"/>
            <a:ext cx="1871663" cy="125729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2AE656-85D0-7F4B-A361-C0A4A8F0032A}"/>
              </a:ext>
            </a:extLst>
          </p:cNvPr>
          <p:cNvCxnSpPr/>
          <p:nvPr/>
        </p:nvCxnSpPr>
        <p:spPr>
          <a:xfrm>
            <a:off x="1976602" y="2814638"/>
            <a:ext cx="98091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167781F-22FA-9943-9BF2-43468249174D}"/>
              </a:ext>
            </a:extLst>
          </p:cNvPr>
          <p:cNvCxnSpPr>
            <a:cxnSpLocks/>
          </p:cNvCxnSpPr>
          <p:nvPr/>
        </p:nvCxnSpPr>
        <p:spPr>
          <a:xfrm flipV="1">
            <a:off x="1976601" y="3705225"/>
            <a:ext cx="1266662" cy="69294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65B09F-19EE-8B4E-8DEF-727465255426}"/>
              </a:ext>
            </a:extLst>
          </p:cNvPr>
          <p:cNvCxnSpPr>
            <a:cxnSpLocks/>
            <a:endCxn id="9" idx="2"/>
          </p:cNvCxnSpPr>
          <p:nvPr/>
        </p:nvCxnSpPr>
        <p:spPr>
          <a:xfrm flipV="1">
            <a:off x="2019299" y="3705225"/>
            <a:ext cx="1724027" cy="23360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0FC6D-D185-EE4D-9B4C-65CB24AAAF6D}"/>
              </a:ext>
            </a:extLst>
          </p:cNvPr>
          <p:cNvSpPr/>
          <p:nvPr/>
        </p:nvSpPr>
        <p:spPr>
          <a:xfrm>
            <a:off x="4926435" y="2576513"/>
            <a:ext cx="1571625" cy="1128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IBM Cloud</a:t>
            </a:r>
          </a:p>
          <a:p>
            <a:pPr algn="ctr"/>
            <a:r>
              <a:rPr lang="en-US" dirty="0"/>
              <a:t>Function</a:t>
            </a:r>
          </a:p>
        </p:txBody>
      </p:sp>
      <p:sp>
        <p:nvSpPr>
          <p:cNvPr id="19" name="Rectangle 18">
            <a:extLst>
              <a:ext uri="{FF2B5EF4-FFF2-40B4-BE49-F238E27FC236}">
                <a16:creationId xmlns:a16="http://schemas.microsoft.com/office/drawing/2014/main" id="{920CAB5D-C4C5-1842-B6C5-9B07A54C58BD}"/>
              </a:ext>
            </a:extLst>
          </p:cNvPr>
          <p:cNvSpPr/>
          <p:nvPr/>
        </p:nvSpPr>
        <p:spPr>
          <a:xfrm>
            <a:off x="6895357" y="2576513"/>
            <a:ext cx="1571625" cy="1128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Watson</a:t>
            </a:r>
          </a:p>
          <a:p>
            <a:pPr algn="ctr"/>
            <a:r>
              <a:rPr lang="en-US" dirty="0"/>
              <a:t>Assistant</a:t>
            </a:r>
          </a:p>
        </p:txBody>
      </p:sp>
      <p:cxnSp>
        <p:nvCxnSpPr>
          <p:cNvPr id="20" name="Straight Arrow Connector 19">
            <a:extLst>
              <a:ext uri="{FF2B5EF4-FFF2-40B4-BE49-F238E27FC236}">
                <a16:creationId xmlns:a16="http://schemas.microsoft.com/office/drawing/2014/main" id="{77040456-0836-A64A-BA42-029127523FDC}"/>
              </a:ext>
            </a:extLst>
          </p:cNvPr>
          <p:cNvCxnSpPr>
            <a:cxnSpLocks/>
            <a:endCxn id="18" idx="1"/>
          </p:cNvCxnSpPr>
          <p:nvPr/>
        </p:nvCxnSpPr>
        <p:spPr>
          <a:xfrm>
            <a:off x="4529138" y="3140869"/>
            <a:ext cx="39729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82A573-2904-2244-9CBE-DED46E2F5AFD}"/>
              </a:ext>
            </a:extLst>
          </p:cNvPr>
          <p:cNvCxnSpPr>
            <a:cxnSpLocks/>
          </p:cNvCxnSpPr>
          <p:nvPr/>
        </p:nvCxnSpPr>
        <p:spPr>
          <a:xfrm>
            <a:off x="6498060" y="3148013"/>
            <a:ext cx="39729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BFD0235-DE5C-7E44-BC71-874EB0DDC281}"/>
              </a:ext>
            </a:extLst>
          </p:cNvPr>
          <p:cNvCxnSpPr>
            <a:cxnSpLocks/>
          </p:cNvCxnSpPr>
          <p:nvPr/>
        </p:nvCxnSpPr>
        <p:spPr>
          <a:xfrm>
            <a:off x="8466982" y="3155157"/>
            <a:ext cx="39729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768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D818-4F8D-E24F-B775-76B7656A7074}"/>
              </a:ext>
            </a:extLst>
          </p:cNvPr>
          <p:cNvSpPr>
            <a:spLocks noGrp="1"/>
          </p:cNvSpPr>
          <p:nvPr>
            <p:ph type="title"/>
          </p:nvPr>
        </p:nvSpPr>
        <p:spPr>
          <a:xfrm>
            <a:off x="664960" y="-55763"/>
            <a:ext cx="10515600" cy="1325563"/>
          </a:xfrm>
        </p:spPr>
        <p:txBody>
          <a:bodyPr/>
          <a:lstStyle/>
          <a:p>
            <a:pPr algn="ctr"/>
            <a:r>
              <a:rPr lang="en-US" dirty="0">
                <a:solidFill>
                  <a:schemeClr val="accent2"/>
                </a:solidFill>
                <a:latin typeface="Arial Hebrew" pitchFamily="2" charset="-79"/>
                <a:cs typeface="Arial Hebrew" pitchFamily="2" charset="-79"/>
              </a:rPr>
              <a:t>Working model</a:t>
            </a:r>
          </a:p>
        </p:txBody>
      </p:sp>
      <p:sp>
        <p:nvSpPr>
          <p:cNvPr id="5" name="Rectangle 4">
            <a:extLst>
              <a:ext uri="{FF2B5EF4-FFF2-40B4-BE49-F238E27FC236}">
                <a16:creationId xmlns:a16="http://schemas.microsoft.com/office/drawing/2014/main" id="{907845FD-2C70-F44A-B836-E0507B462BF7}"/>
              </a:ext>
            </a:extLst>
          </p:cNvPr>
          <p:cNvSpPr/>
          <p:nvPr/>
        </p:nvSpPr>
        <p:spPr>
          <a:xfrm>
            <a:off x="4545810" y="2483608"/>
            <a:ext cx="1885950" cy="928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Intents</a:t>
            </a:r>
          </a:p>
        </p:txBody>
      </p:sp>
      <p:sp>
        <p:nvSpPr>
          <p:cNvPr id="6" name="Rectangle 5">
            <a:extLst>
              <a:ext uri="{FF2B5EF4-FFF2-40B4-BE49-F238E27FC236}">
                <a16:creationId xmlns:a16="http://schemas.microsoft.com/office/drawing/2014/main" id="{499865CA-F548-3944-8EE8-13134765CBE9}"/>
              </a:ext>
            </a:extLst>
          </p:cNvPr>
          <p:cNvSpPr/>
          <p:nvPr/>
        </p:nvSpPr>
        <p:spPr>
          <a:xfrm>
            <a:off x="4545810" y="4616060"/>
            <a:ext cx="1885950" cy="928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Entities</a:t>
            </a:r>
          </a:p>
        </p:txBody>
      </p:sp>
      <p:sp>
        <p:nvSpPr>
          <p:cNvPr id="7" name="Rectangle 6">
            <a:extLst>
              <a:ext uri="{FF2B5EF4-FFF2-40B4-BE49-F238E27FC236}">
                <a16:creationId xmlns:a16="http://schemas.microsoft.com/office/drawing/2014/main" id="{F555F3C7-9411-1048-8F2E-DBD86654CEA3}"/>
              </a:ext>
            </a:extLst>
          </p:cNvPr>
          <p:cNvSpPr/>
          <p:nvPr/>
        </p:nvSpPr>
        <p:spPr>
          <a:xfrm>
            <a:off x="6950860" y="3547153"/>
            <a:ext cx="1885950" cy="928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Dialog nodes</a:t>
            </a:r>
          </a:p>
        </p:txBody>
      </p:sp>
      <p:sp>
        <p:nvSpPr>
          <p:cNvPr id="8" name="Bent Arrow 7">
            <a:extLst>
              <a:ext uri="{FF2B5EF4-FFF2-40B4-BE49-F238E27FC236}">
                <a16:creationId xmlns:a16="http://schemas.microsoft.com/office/drawing/2014/main" id="{38ABEF2E-E495-CE40-8D6F-1753F4F694E6}"/>
              </a:ext>
            </a:extLst>
          </p:cNvPr>
          <p:cNvSpPr/>
          <p:nvPr/>
        </p:nvSpPr>
        <p:spPr>
          <a:xfrm rot="5400000">
            <a:off x="7045827" y="2389844"/>
            <a:ext cx="557213" cy="1785348"/>
          </a:xfrm>
          <a:prstGeom prst="ben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D42AD415-BD88-6546-B02E-AC8081113294}"/>
              </a:ext>
            </a:extLst>
          </p:cNvPr>
          <p:cNvSpPr/>
          <p:nvPr/>
        </p:nvSpPr>
        <p:spPr>
          <a:xfrm>
            <a:off x="614363" y="2199091"/>
            <a:ext cx="1885950" cy="928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Skill</a:t>
            </a:r>
          </a:p>
        </p:txBody>
      </p:sp>
      <p:sp>
        <p:nvSpPr>
          <p:cNvPr id="12" name="Rounded Rectangle 11">
            <a:extLst>
              <a:ext uri="{FF2B5EF4-FFF2-40B4-BE49-F238E27FC236}">
                <a16:creationId xmlns:a16="http://schemas.microsoft.com/office/drawing/2014/main" id="{8DD7FA75-5FF9-1842-95C6-6DEBCA073ECA}"/>
              </a:ext>
            </a:extLst>
          </p:cNvPr>
          <p:cNvSpPr/>
          <p:nvPr/>
        </p:nvSpPr>
        <p:spPr>
          <a:xfrm>
            <a:off x="4577059" y="1242933"/>
            <a:ext cx="4259752" cy="5572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Watson Assistant</a:t>
            </a:r>
          </a:p>
        </p:txBody>
      </p:sp>
      <p:sp>
        <p:nvSpPr>
          <p:cNvPr id="13" name="Bent Arrow 12">
            <a:extLst>
              <a:ext uri="{FF2B5EF4-FFF2-40B4-BE49-F238E27FC236}">
                <a16:creationId xmlns:a16="http://schemas.microsoft.com/office/drawing/2014/main" id="{B4090734-DD65-394B-84DC-EA043612E06B}"/>
              </a:ext>
            </a:extLst>
          </p:cNvPr>
          <p:cNvSpPr/>
          <p:nvPr/>
        </p:nvSpPr>
        <p:spPr>
          <a:xfrm>
            <a:off x="1922260" y="1286474"/>
            <a:ext cx="2658135" cy="912617"/>
          </a:xfrm>
          <a:prstGeom prst="bentArrow">
            <a:avLst>
              <a:gd name="adj1" fmla="val 21279"/>
              <a:gd name="adj2" fmla="val 22619"/>
              <a:gd name="adj3" fmla="val 25000"/>
              <a:gd name="adj4" fmla="val 437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C054B0DF-CF8C-814D-8631-CFE77CEEF2DB}"/>
              </a:ext>
            </a:extLst>
          </p:cNvPr>
          <p:cNvSpPr/>
          <p:nvPr/>
        </p:nvSpPr>
        <p:spPr>
          <a:xfrm>
            <a:off x="657227" y="3874893"/>
            <a:ext cx="1885950" cy="928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 Actions</a:t>
            </a:r>
          </a:p>
        </p:txBody>
      </p:sp>
      <p:sp>
        <p:nvSpPr>
          <p:cNvPr id="15" name="Rectangle 14">
            <a:extLst>
              <a:ext uri="{FF2B5EF4-FFF2-40B4-BE49-F238E27FC236}">
                <a16:creationId xmlns:a16="http://schemas.microsoft.com/office/drawing/2014/main" id="{588EBDCF-4333-0D40-AE5A-DCFB46926EC8}"/>
              </a:ext>
            </a:extLst>
          </p:cNvPr>
          <p:cNvSpPr/>
          <p:nvPr/>
        </p:nvSpPr>
        <p:spPr>
          <a:xfrm>
            <a:off x="664960" y="5567369"/>
            <a:ext cx="1885950" cy="928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Python/json Code</a:t>
            </a:r>
          </a:p>
        </p:txBody>
      </p:sp>
      <p:sp>
        <p:nvSpPr>
          <p:cNvPr id="16" name="Up Arrow 15">
            <a:extLst>
              <a:ext uri="{FF2B5EF4-FFF2-40B4-BE49-F238E27FC236}">
                <a16:creationId xmlns:a16="http://schemas.microsoft.com/office/drawing/2014/main" id="{8C1D5EF5-A7E4-C440-AC3D-B16D536D65A7}"/>
              </a:ext>
            </a:extLst>
          </p:cNvPr>
          <p:cNvSpPr/>
          <p:nvPr/>
        </p:nvSpPr>
        <p:spPr>
          <a:xfrm>
            <a:off x="1421607" y="4794646"/>
            <a:ext cx="271462" cy="756049"/>
          </a:xfrm>
          <a:prstGeom prs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Shape 16">
            <a:extLst>
              <a:ext uri="{FF2B5EF4-FFF2-40B4-BE49-F238E27FC236}">
                <a16:creationId xmlns:a16="http://schemas.microsoft.com/office/drawing/2014/main" id="{58E363A2-3AC5-2A4B-93BA-5095B14F1DF1}"/>
              </a:ext>
            </a:extLst>
          </p:cNvPr>
          <p:cNvSpPr/>
          <p:nvPr/>
        </p:nvSpPr>
        <p:spPr>
          <a:xfrm flipH="1">
            <a:off x="2536622" y="1586811"/>
            <a:ext cx="1387673" cy="2900362"/>
          </a:xfrm>
          <a:prstGeom prst="corner">
            <a:avLst>
              <a:gd name="adj1" fmla="val 16286"/>
              <a:gd name="adj2" fmla="val 160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CB8D2388-A3A9-5E4D-B9EA-AC81202CA3FF}"/>
              </a:ext>
            </a:extLst>
          </p:cNvPr>
          <p:cNvSpPr/>
          <p:nvPr/>
        </p:nvSpPr>
        <p:spPr>
          <a:xfrm>
            <a:off x="228600" y="900412"/>
            <a:ext cx="1657351" cy="928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Watson Discovery</a:t>
            </a:r>
          </a:p>
        </p:txBody>
      </p:sp>
      <p:pic>
        <p:nvPicPr>
          <p:cNvPr id="21" name="Picture 20" descr="Graphical user interface, text, application&#10;&#10;Description automatically generated">
            <a:extLst>
              <a:ext uri="{FF2B5EF4-FFF2-40B4-BE49-F238E27FC236}">
                <a16:creationId xmlns:a16="http://schemas.microsoft.com/office/drawing/2014/main" id="{24E06788-F675-0340-A315-A672ADD644FC}"/>
              </a:ext>
            </a:extLst>
          </p:cNvPr>
          <p:cNvPicPr>
            <a:picLocks noChangeAspect="1"/>
          </p:cNvPicPr>
          <p:nvPr/>
        </p:nvPicPr>
        <p:blipFill>
          <a:blip r:embed="rId2"/>
          <a:stretch>
            <a:fillRect/>
          </a:stretch>
        </p:blipFill>
        <p:spPr>
          <a:xfrm>
            <a:off x="9389570" y="1569844"/>
            <a:ext cx="2658134" cy="4461868"/>
          </a:xfrm>
          <a:prstGeom prst="rect">
            <a:avLst/>
          </a:prstGeom>
        </p:spPr>
      </p:pic>
      <p:sp>
        <p:nvSpPr>
          <p:cNvPr id="22" name="Bent Arrow 21">
            <a:extLst>
              <a:ext uri="{FF2B5EF4-FFF2-40B4-BE49-F238E27FC236}">
                <a16:creationId xmlns:a16="http://schemas.microsoft.com/office/drawing/2014/main" id="{870BEA18-007C-284A-B32E-904EA2F3D54F}"/>
              </a:ext>
            </a:extLst>
          </p:cNvPr>
          <p:cNvSpPr/>
          <p:nvPr/>
        </p:nvSpPr>
        <p:spPr>
          <a:xfrm rot="5400000" flipH="1">
            <a:off x="7045825" y="3873107"/>
            <a:ext cx="557216" cy="1785348"/>
          </a:xfrm>
          <a:prstGeom prst="ben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ight Arrow 22">
            <a:extLst>
              <a:ext uri="{FF2B5EF4-FFF2-40B4-BE49-F238E27FC236}">
                <a16:creationId xmlns:a16="http://schemas.microsoft.com/office/drawing/2014/main" id="{FFB7B0D1-562C-A746-8E82-3B0D4BB8CA93}"/>
              </a:ext>
            </a:extLst>
          </p:cNvPr>
          <p:cNvSpPr/>
          <p:nvPr/>
        </p:nvSpPr>
        <p:spPr>
          <a:xfrm>
            <a:off x="8870302" y="3874893"/>
            <a:ext cx="488011" cy="3330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3E1098C-0EE7-7F4F-B113-6186B99D06FF}"/>
              </a:ext>
            </a:extLst>
          </p:cNvPr>
          <p:cNvSpPr/>
          <p:nvPr/>
        </p:nvSpPr>
        <p:spPr>
          <a:xfrm>
            <a:off x="3377193" y="2905725"/>
            <a:ext cx="957263" cy="334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Webhook</a:t>
            </a:r>
          </a:p>
        </p:txBody>
      </p:sp>
    </p:spTree>
    <p:extLst>
      <p:ext uri="{BB962C8B-B14F-4D97-AF65-F5344CB8AC3E}">
        <p14:creationId xmlns:p14="http://schemas.microsoft.com/office/powerpoint/2010/main" val="3388689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12594</TotalTime>
  <Words>744</Words>
  <Application>Microsoft Macintosh PowerPoint</Application>
  <PresentationFormat>Widescreen</PresentationFormat>
  <Paragraphs>92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Hebrew</vt:lpstr>
      <vt:lpstr>Calibri</vt:lpstr>
      <vt:lpstr>Calibri Light</vt:lpstr>
      <vt:lpstr>Office Theme</vt:lpstr>
      <vt:lpstr>Carbon footprint due to  Food Production</vt:lpstr>
      <vt:lpstr>Challenge Statement</vt:lpstr>
      <vt:lpstr>Facts to note</vt:lpstr>
      <vt:lpstr>Ways to reduce Carbon footprint</vt:lpstr>
      <vt:lpstr>Proposed Solution</vt:lpstr>
      <vt:lpstr>Dataset</vt:lpstr>
      <vt:lpstr>IBM resources used to build the chatbot</vt:lpstr>
      <vt:lpstr>Information Flow</vt:lpstr>
      <vt:lpstr>Working model</vt:lpstr>
      <vt:lpstr>PowerPoint Presentation</vt:lpstr>
      <vt:lpstr>PowerPoint Presentation</vt:lpstr>
      <vt:lpstr>PowerPoint Presentation</vt:lpstr>
      <vt:lpstr>PowerPoint Presentation</vt:lpstr>
      <vt:lpstr>PowerPoint Presentation</vt:lpstr>
      <vt:lpstr>Utterances</vt:lpstr>
      <vt:lpstr>Distribution Charts</vt:lpstr>
      <vt:lpstr>Deployment</vt:lpstr>
      <vt:lpstr>Future Enhancements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 footprint due to Food Production</dc:title>
  <dc:subject/>
  <dc:creator>Sravani Somepalli</dc:creator>
  <cp:keywords/>
  <dc:description/>
  <cp:lastModifiedBy>Sravani Somepalli</cp:lastModifiedBy>
  <cp:revision>14</cp:revision>
  <dcterms:created xsi:type="dcterms:W3CDTF">2021-11-12T20:08:39Z</dcterms:created>
  <dcterms:modified xsi:type="dcterms:W3CDTF">2022-01-25T21:38:22Z</dcterms:modified>
  <cp:category/>
</cp:coreProperties>
</file>